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6858000" cx="9144000"/>
  <p:notesSz cx="6858000" cy="9144000"/>
  <p:embeddedFontLst>
    <p:embeddedFont>
      <p:font typeface="Open Sans SemiBold"/>
      <p:regular r:id="rId99"/>
      <p:bold r:id="rId100"/>
      <p:italic r:id="rId101"/>
      <p:boldItalic r:id="rId102"/>
    </p:embeddedFont>
    <p:embeddedFont>
      <p:font typeface="Open Sans ExtraBold"/>
      <p:bold r:id="rId103"/>
      <p:boldItalic r:id="rId104"/>
    </p:embeddedFont>
    <p:embeddedFont>
      <p:font typeface="Helvetica Neue Light"/>
      <p:regular r:id="rId105"/>
      <p:bold r:id="rId106"/>
      <p:italic r:id="rId107"/>
      <p:boldItalic r:id="rId108"/>
    </p:embeddedFont>
    <p:embeddedFont>
      <p:font typeface="Open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italic.fntdata"/><Relationship Id="rId106" Type="http://schemas.openxmlformats.org/officeDocument/2006/relationships/font" Target="fonts/HelveticaNeueLight-bold.fntdata"/><Relationship Id="rId105" Type="http://schemas.openxmlformats.org/officeDocument/2006/relationships/font" Target="fonts/HelveticaNeueLight-regular.fntdata"/><Relationship Id="rId104" Type="http://schemas.openxmlformats.org/officeDocument/2006/relationships/font" Target="fonts/OpenSansExtraBold-boldItalic.fntdata"/><Relationship Id="rId109" Type="http://schemas.openxmlformats.org/officeDocument/2006/relationships/font" Target="fonts/OpenSans-regular.fntdata"/><Relationship Id="rId108" Type="http://schemas.openxmlformats.org/officeDocument/2006/relationships/font" Target="fonts/HelveticaNeue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ExtraBold-bold.fntdata"/><Relationship Id="rId102" Type="http://schemas.openxmlformats.org/officeDocument/2006/relationships/font" Target="fonts/OpenSansSemiBold-boldItalic.fntdata"/><Relationship Id="rId101" Type="http://schemas.openxmlformats.org/officeDocument/2006/relationships/font" Target="fonts/OpenSansSemiBold-italic.fntdata"/><Relationship Id="rId100" Type="http://schemas.openxmlformats.org/officeDocument/2006/relationships/font" Target="fonts/OpenSans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OpenSansSemiBold-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Open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OpenSans-boldItalic.fntdata"/><Relationship Id="rId111" Type="http://schemas.openxmlformats.org/officeDocument/2006/relationships/font" Target="fonts/Open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dcd87b395_0_3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dcd87b39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complete these commands in Mac Terminal or Windows PowerShell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opened the code in a text editor - wait for others to catch up if necessary.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dcd87b395_0_2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dcd87b39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dcd87b395_0_2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dcd87b39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dcd87b395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dcd87b39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dcd87b395_0_3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dcd87b39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dcd87b395_0_3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dcd87b39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25d1e84fad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d1e84f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dcd87b395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dcd87b3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29cd14183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cd1418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284bdd121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4bdd1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that we're going to be adding some HTML and CSS to this web page, let's make sure that we understand how all of it works.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e145680d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145680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Edit:</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your name, photo, school info, and favorite programming tool or language.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attendees feel welcome by running a short Ice Breaker.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the room and ask each person to answer the following questions: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Who are you?</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year are you in school and what is your major/field of study?</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your favorite programming language or tool?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go first to demonstrate the exercise and introduce yourself</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dcd87b395_0_1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dcd87b39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dcd87b395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dcd87b39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dcd87b395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dcd87b39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dcd87b395_0_2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dcd87b39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dcd87b395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dcd87b39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dcd87b395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dcd87b39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dcd87b395_0_2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dcd87b39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dcd87b395_0_3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dcd87b39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dcd87b395_0_3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dcd87b39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284bdd1210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84bdd12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1e145680d1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145680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29c96064fc_4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9c96064fc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3dcd87b395_0_3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dcd87b39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25d1e84fad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5d1e84f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dcd87b395_0_3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dcd87b39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dcd87b395_0_3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dcd87b39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3dcd87b395_0_3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dcd87b39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dcd87b395_0_3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dcd87b39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3dcd87b395_0_4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dcd87b39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dcd87b395_0_4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dcd87b39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3dcd87b395_0_4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dcd87b39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dcd87b395_0_4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dcd87b395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3dcd87b395_0_3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dcd87b39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29c96064fc_4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9c96064fc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Elements can be nested inside of other nested elements, like grandchildren and great-grandchildren.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3f97543dbb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f97543db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f97543dbb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f97543d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f97543dbb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f97543d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f97543dbb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f97543db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f97543dbb_1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f97543db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97543dbb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f97543db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f97543dbb_1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f97543db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3f97543dbb_1_3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f97543dbb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f97543dbb_1_3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f97543dbb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3f97543dbb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f97543db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3f97543dbb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f97543db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3f97543dbb_1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f97543db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3f97543dbb_1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f97543db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3f97543dbb_1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f97543db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f97543dbb_1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f97543db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f97543dbb_1_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f97543db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25d1e84fad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5d1e84fa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9bc90a58d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bc90a58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f97543dbb_1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f97543dbb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3f97543dbb_1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f97543db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3f97543dbb_1_1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f97543dbb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29c0e30ac5_0_3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c0e30ac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3f97543dbb_1_1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f97543dbb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https://htmlcolorcodes.com/color-names/</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3f97543dbb_1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f97543dbb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29b1adcf3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9b1adcf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f97543dbb_1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f97543dbb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3f97543dbb_1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f97543dbb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3f97543dbb_1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f97543dbb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3f97543dbb_1_2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f97543dbb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f97543dbb_1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f97543dbb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29b1adcf34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9b1adcf3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if the body selector had the declaration: text-align: center;, .logo elements would have left-aligned text.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3f97543dbb_1_2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f97543dbb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3f97543dbb_1_2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f97543dbb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3f97543dbb_1_2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f97543dbb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f97543dbb_1_3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f97543dbb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f97543dbb_1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f97543dbb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f97543dbb_1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f97543dbb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3f97543dbb_1_3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f97543dbb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9bc90a58d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bc90a58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Today, we're going to build a simple, standard, personal webpage.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really important to know that you can change anything about the website we're building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if you don't have "personal," "school," and "hackathon" projects, you can change these to link to your instagram, your blog, a paper you've published, or anything else!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also feel free to change the colors, images, fonts, etc.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Today's workshop is meant to dip your toes into the word of simple website development.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Wait a moment while everyone pulls up the webpage.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3f97543dbb_1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f97543dbb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29cd141833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9cd14183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29b1adcf34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9b1adcf3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3f97543dbb_1_3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f97543dbb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25d1e84fad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d1e84fa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3f97543dbb_1_3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f97543dbb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3f97543dbb_1_3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f97543dbb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9c96064fc_1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9c96064f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above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29b1adcf34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9b1adcf3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29b1adcf34_0_1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9b1adcf3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dcd87b395_0_3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dcd87b39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complete these commands in Mac Terminal or Windows PowerShell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opened the code in a text editor - wait for others to catch up if necessary.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29b1adcf34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9b1adcf3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29b1adcf34_0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9b1adcf3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3dcd87b395_0_2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dcd87b39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 name="Shape 7"/>
        <p:cNvGrpSpPr/>
        <p:nvPr/>
      </p:nvGrpSpPr>
      <p:grpSpPr>
        <a:xfrm>
          <a:off x="0" y="0"/>
          <a:ext cx="0" cy="0"/>
          <a:chOff x="0" y="0"/>
          <a:chExt cx="0" cy="0"/>
        </a:xfrm>
      </p:grpSpPr>
      <p:sp>
        <p:nvSpPr>
          <p:cNvPr id="8" name="Google Shape;8;p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 name="Google Shape;10;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 name="Google Shape;11;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 name="Google Shape;12;p2"/>
          <p:cNvSpPr txBox="1"/>
          <p:nvPr/>
        </p:nvSpPr>
        <p:spPr>
          <a:xfrm>
            <a:off x="5014723" y="91900"/>
            <a:ext cx="4076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sp>
        <p:nvSpPr>
          <p:cNvPr id="84" name="Google Shape;84;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5" name="Google Shape;85;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6" name="Google Shape;86;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7" name="Google Shape;87;p1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Your First Website</a:t>
            </a:r>
            <a:endParaRPr b="1">
              <a:solidFill>
                <a:srgbClr val="EAEAEA"/>
              </a:solidFill>
              <a:latin typeface="Open Sans"/>
              <a:ea typeface="Open Sans"/>
              <a:cs typeface="Open Sans"/>
              <a:sym typeface="Open Sans"/>
            </a:endParaRPr>
          </a:p>
        </p:txBody>
      </p:sp>
      <p:sp>
        <p:nvSpPr>
          <p:cNvPr id="88" name="Google Shape;88;p14"/>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lvl="0" rtl="0" algn="r">
              <a:buNone/>
              <a:defRPr sz="1300">
                <a:latin typeface="Open Sans"/>
                <a:ea typeface="Open Sans"/>
                <a:cs typeface="Open Sans"/>
                <a:sym typeface="Open Sans"/>
              </a:defRPr>
            </a:lvl1pPr>
            <a:lvl2pPr lvl="1" rtl="0" algn="r">
              <a:buNone/>
              <a:defRPr sz="1300">
                <a:latin typeface="Open Sans"/>
                <a:ea typeface="Open Sans"/>
                <a:cs typeface="Open Sans"/>
                <a:sym typeface="Open Sans"/>
              </a:defRPr>
            </a:lvl2pPr>
            <a:lvl3pPr lvl="2" rtl="0" algn="r">
              <a:buNone/>
              <a:defRPr sz="1300">
                <a:latin typeface="Open Sans"/>
                <a:ea typeface="Open Sans"/>
                <a:cs typeface="Open Sans"/>
                <a:sym typeface="Open Sans"/>
              </a:defRPr>
            </a:lvl3pPr>
            <a:lvl4pPr lvl="3" rtl="0" algn="r">
              <a:buNone/>
              <a:defRPr sz="1300">
                <a:latin typeface="Open Sans"/>
                <a:ea typeface="Open Sans"/>
                <a:cs typeface="Open Sans"/>
                <a:sym typeface="Open Sans"/>
              </a:defRPr>
            </a:lvl4pPr>
            <a:lvl5pPr lvl="4" rtl="0" algn="r">
              <a:buNone/>
              <a:defRPr sz="1300">
                <a:latin typeface="Open Sans"/>
                <a:ea typeface="Open Sans"/>
                <a:cs typeface="Open Sans"/>
                <a:sym typeface="Open Sans"/>
              </a:defRPr>
            </a:lvl5pPr>
            <a:lvl6pPr lvl="5" rtl="0" algn="r">
              <a:buNone/>
              <a:defRPr sz="1300">
                <a:latin typeface="Open Sans"/>
                <a:ea typeface="Open Sans"/>
                <a:cs typeface="Open Sans"/>
                <a:sym typeface="Open Sans"/>
              </a:defRPr>
            </a:lvl6pPr>
            <a:lvl7pPr lvl="6" rtl="0" algn="r">
              <a:buNone/>
              <a:defRPr sz="1300">
                <a:latin typeface="Open Sans"/>
                <a:ea typeface="Open Sans"/>
                <a:cs typeface="Open Sans"/>
                <a:sym typeface="Open Sans"/>
              </a:defRPr>
            </a:lvl7pPr>
            <a:lvl8pPr lvl="7" rtl="0" algn="r">
              <a:buNone/>
              <a:defRPr sz="1300">
                <a:latin typeface="Open Sans"/>
                <a:ea typeface="Open Sans"/>
                <a:cs typeface="Open Sans"/>
                <a:sym typeface="Open Sans"/>
              </a:defRPr>
            </a:lvl8pPr>
            <a:lvl9pPr lvl="8" rtl="0"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9" name="Shape 89"/>
        <p:cNvGrpSpPr/>
        <p:nvPr/>
      </p:nvGrpSpPr>
      <p:grpSpPr>
        <a:xfrm>
          <a:off x="0" y="0"/>
          <a:ext cx="0" cy="0"/>
          <a:chOff x="0" y="0"/>
          <a:chExt cx="0" cy="0"/>
        </a:xfrm>
      </p:grpSpPr>
      <p:sp>
        <p:nvSpPr>
          <p:cNvPr id="90" name="Google Shape;90;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1" name="Google Shape;91;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
        <p:nvSpPr>
          <p:cNvPr id="94" name="Google Shape;94;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96" name="Google Shape;96;p15"/>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lvl="0" rtl="0" algn="r">
              <a:buNone/>
              <a:defRPr sz="1300">
                <a:latin typeface="Open Sans"/>
                <a:ea typeface="Open Sans"/>
                <a:cs typeface="Open Sans"/>
                <a:sym typeface="Open Sans"/>
              </a:defRPr>
            </a:lvl1pPr>
            <a:lvl2pPr lvl="1" rtl="0" algn="r">
              <a:buNone/>
              <a:defRPr sz="1300">
                <a:latin typeface="Open Sans"/>
                <a:ea typeface="Open Sans"/>
                <a:cs typeface="Open Sans"/>
                <a:sym typeface="Open Sans"/>
              </a:defRPr>
            </a:lvl2pPr>
            <a:lvl3pPr lvl="2" rtl="0" algn="r">
              <a:buNone/>
              <a:defRPr sz="1300">
                <a:latin typeface="Open Sans"/>
                <a:ea typeface="Open Sans"/>
                <a:cs typeface="Open Sans"/>
                <a:sym typeface="Open Sans"/>
              </a:defRPr>
            </a:lvl3pPr>
            <a:lvl4pPr lvl="3" rtl="0" algn="r">
              <a:buNone/>
              <a:defRPr sz="1300">
                <a:latin typeface="Open Sans"/>
                <a:ea typeface="Open Sans"/>
                <a:cs typeface="Open Sans"/>
                <a:sym typeface="Open Sans"/>
              </a:defRPr>
            </a:lvl4pPr>
            <a:lvl5pPr lvl="4" rtl="0" algn="r">
              <a:buNone/>
              <a:defRPr sz="1300">
                <a:latin typeface="Open Sans"/>
                <a:ea typeface="Open Sans"/>
                <a:cs typeface="Open Sans"/>
                <a:sym typeface="Open Sans"/>
              </a:defRPr>
            </a:lvl5pPr>
            <a:lvl6pPr lvl="5" rtl="0" algn="r">
              <a:buNone/>
              <a:defRPr sz="1300">
                <a:latin typeface="Open Sans"/>
                <a:ea typeface="Open Sans"/>
                <a:cs typeface="Open Sans"/>
                <a:sym typeface="Open Sans"/>
              </a:defRPr>
            </a:lvl6pPr>
            <a:lvl7pPr lvl="6" rtl="0" algn="r">
              <a:buNone/>
              <a:defRPr sz="1300">
                <a:latin typeface="Open Sans"/>
                <a:ea typeface="Open Sans"/>
                <a:cs typeface="Open Sans"/>
                <a:sym typeface="Open Sans"/>
              </a:defRPr>
            </a:lvl7pPr>
            <a:lvl8pPr lvl="7" rtl="0" algn="r">
              <a:buNone/>
              <a:defRPr sz="1300">
                <a:latin typeface="Open Sans"/>
                <a:ea typeface="Open Sans"/>
                <a:cs typeface="Open Sans"/>
                <a:sym typeface="Open Sans"/>
              </a:defRPr>
            </a:lvl8pPr>
            <a:lvl9pPr lvl="8" rtl="0"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7" name="Shape 97"/>
        <p:cNvGrpSpPr/>
        <p:nvPr/>
      </p:nvGrpSpPr>
      <p:grpSpPr>
        <a:xfrm>
          <a:off x="0" y="0"/>
          <a:ext cx="0" cy="0"/>
          <a:chOff x="0" y="0"/>
          <a:chExt cx="0" cy="0"/>
        </a:xfrm>
      </p:grpSpPr>
      <p:sp>
        <p:nvSpPr>
          <p:cNvPr id="98" name="Google Shape;98;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0" name="Google Shape;100;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1" name="Google Shape;101;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
        <p:nvSpPr>
          <p:cNvPr id="102" name="Google Shape;102;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03" name="Google Shape;103;p16"/>
          <p:cNvSpPr txBox="1"/>
          <p:nvPr/>
        </p:nvSpPr>
        <p:spPr>
          <a:xfrm>
            <a:off x="1609350" y="2048950"/>
            <a:ext cx="5925300" cy="385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APIs and GraphQL</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Preview the App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Set up Shopify Storefront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your own GraphQL Calls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04" name="Google Shape;104;p16"/>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lvl="0" rtl="0" algn="r">
              <a:buNone/>
              <a:defRPr sz="1300">
                <a:latin typeface="Open Sans"/>
                <a:ea typeface="Open Sans"/>
                <a:cs typeface="Open Sans"/>
                <a:sym typeface="Open Sans"/>
              </a:defRPr>
            </a:lvl1pPr>
            <a:lvl2pPr lvl="1" rtl="0" algn="r">
              <a:buNone/>
              <a:defRPr sz="1300">
                <a:latin typeface="Open Sans"/>
                <a:ea typeface="Open Sans"/>
                <a:cs typeface="Open Sans"/>
                <a:sym typeface="Open Sans"/>
              </a:defRPr>
            </a:lvl2pPr>
            <a:lvl3pPr lvl="2" rtl="0" algn="r">
              <a:buNone/>
              <a:defRPr sz="1300">
                <a:latin typeface="Open Sans"/>
                <a:ea typeface="Open Sans"/>
                <a:cs typeface="Open Sans"/>
                <a:sym typeface="Open Sans"/>
              </a:defRPr>
            </a:lvl3pPr>
            <a:lvl4pPr lvl="3" rtl="0" algn="r">
              <a:buNone/>
              <a:defRPr sz="1300">
                <a:latin typeface="Open Sans"/>
                <a:ea typeface="Open Sans"/>
                <a:cs typeface="Open Sans"/>
                <a:sym typeface="Open Sans"/>
              </a:defRPr>
            </a:lvl4pPr>
            <a:lvl5pPr lvl="4" rtl="0" algn="r">
              <a:buNone/>
              <a:defRPr sz="1300">
                <a:latin typeface="Open Sans"/>
                <a:ea typeface="Open Sans"/>
                <a:cs typeface="Open Sans"/>
                <a:sym typeface="Open Sans"/>
              </a:defRPr>
            </a:lvl5pPr>
            <a:lvl6pPr lvl="5" rtl="0" algn="r">
              <a:buNone/>
              <a:defRPr sz="1300">
                <a:latin typeface="Open Sans"/>
                <a:ea typeface="Open Sans"/>
                <a:cs typeface="Open Sans"/>
                <a:sym typeface="Open Sans"/>
              </a:defRPr>
            </a:lvl6pPr>
            <a:lvl7pPr lvl="6" rtl="0" algn="r">
              <a:buNone/>
              <a:defRPr sz="1300">
                <a:latin typeface="Open Sans"/>
                <a:ea typeface="Open Sans"/>
                <a:cs typeface="Open Sans"/>
                <a:sym typeface="Open Sans"/>
              </a:defRPr>
            </a:lvl7pPr>
            <a:lvl8pPr lvl="7" rtl="0" algn="r">
              <a:buNone/>
              <a:defRPr sz="1300">
                <a:latin typeface="Open Sans"/>
                <a:ea typeface="Open Sans"/>
                <a:cs typeface="Open Sans"/>
                <a:sym typeface="Open Sans"/>
              </a:defRPr>
            </a:lvl8pPr>
            <a:lvl9pPr lvl="8" rtl="0"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2">
            <a:alphaModFix/>
          </a:blip>
          <a:stretch>
            <a:fillRect/>
          </a:stretch>
        </p:blipFill>
        <p:spPr>
          <a:xfrm>
            <a:off x="0" y="385738"/>
            <a:ext cx="9144000" cy="6086475"/>
          </a:xfrm>
          <a:prstGeom prst="rect">
            <a:avLst/>
          </a:prstGeom>
          <a:noFill/>
          <a:ln>
            <a:noFill/>
          </a:ln>
        </p:spPr>
      </p:pic>
      <p:sp>
        <p:nvSpPr>
          <p:cNvPr id="107" name="Google Shape;107;p17"/>
          <p:cNvSpPr/>
          <p:nvPr/>
        </p:nvSpPr>
        <p:spPr>
          <a:xfrm>
            <a:off x="-12" y="-25"/>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9" name="Google Shape;109;p17"/>
          <p:cNvSpPr txBox="1"/>
          <p:nvPr/>
        </p:nvSpPr>
        <p:spPr>
          <a:xfrm>
            <a:off x="0" y="1768775"/>
            <a:ext cx="9144000" cy="45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In-App Purchases with GraphQL and Shopify</a:t>
            </a:r>
            <a:endParaRPr b="1" sz="7200">
              <a:solidFill>
                <a:srgbClr val="EAEAEA"/>
              </a:solidFill>
              <a:latin typeface="Open Sans"/>
              <a:ea typeface="Open Sans"/>
              <a:cs typeface="Open Sans"/>
              <a:sym typeface="Open Sans"/>
            </a:endParaRPr>
          </a:p>
        </p:txBody>
      </p:sp>
      <p:sp>
        <p:nvSpPr>
          <p:cNvPr id="110" name="Google Shape;110;p17"/>
          <p:cNvSpPr/>
          <p:nvPr/>
        </p:nvSpPr>
        <p:spPr>
          <a:xfrm>
            <a:off x="3863088" y="11857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1" name="Shape 111"/>
        <p:cNvGrpSpPr/>
        <p:nvPr/>
      </p:nvGrpSpPr>
      <p:grpSpPr>
        <a:xfrm>
          <a:off x="0" y="0"/>
          <a:ext cx="0" cy="0"/>
          <a:chOff x="0" y="0"/>
          <a:chExt cx="0" cy="0"/>
        </a:xfrm>
      </p:grpSpPr>
      <p:sp>
        <p:nvSpPr>
          <p:cNvPr id="112" name="Google Shape;112;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3" name="Shape 13"/>
        <p:cNvGrpSpPr/>
        <p:nvPr/>
      </p:nvGrpSpPr>
      <p:grpSpPr>
        <a:xfrm>
          <a:off x="0" y="0"/>
          <a:ext cx="0" cy="0"/>
          <a:chOff x="0" y="0"/>
          <a:chExt cx="0" cy="0"/>
        </a:xfrm>
      </p:grpSpPr>
      <p:sp>
        <p:nvSpPr>
          <p:cNvPr id="14" name="Google Shape;14;p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 name="Google Shape;19;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0" name="Google Shape;20;p3"/>
          <p:cNvSpPr txBox="1"/>
          <p:nvPr/>
        </p:nvSpPr>
        <p:spPr>
          <a:xfrm>
            <a:off x="5014723" y="91900"/>
            <a:ext cx="4076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1" name="Shape 21"/>
        <p:cNvGrpSpPr/>
        <p:nvPr/>
      </p:nvGrpSpPr>
      <p:grpSpPr>
        <a:xfrm>
          <a:off x="0" y="0"/>
          <a:ext cx="0" cy="0"/>
          <a:chOff x="0" y="0"/>
          <a:chExt cx="0" cy="0"/>
        </a:xfrm>
      </p:grpSpPr>
      <p:sp>
        <p:nvSpPr>
          <p:cNvPr id="22" name="Google Shape;22;p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4" name="Google Shape;24;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5" name="Google Shape;25;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6" name="Google Shape;26;p4"/>
          <p:cNvSpPr txBox="1"/>
          <p:nvPr/>
        </p:nvSpPr>
        <p:spPr>
          <a:xfrm>
            <a:off x="860100" y="11968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2178450" y="2551925"/>
            <a:ext cx="4787100" cy="336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HTML and CSS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Add Content to Your Website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Style Your Website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Time to Customize!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 name="Google Shape;28;p4"/>
          <p:cNvSpPr txBox="1"/>
          <p:nvPr/>
        </p:nvSpPr>
        <p:spPr>
          <a:xfrm>
            <a:off x="5014723" y="91900"/>
            <a:ext cx="4076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9" name="Shape 29"/>
        <p:cNvGrpSpPr/>
        <p:nvPr/>
      </p:nvGrpSpPr>
      <p:grpSpPr>
        <a:xfrm>
          <a:off x="0" y="0"/>
          <a:ext cx="0" cy="0"/>
          <a:chOff x="0" y="0"/>
          <a:chExt cx="0" cy="0"/>
        </a:xfrm>
      </p:grpSpPr>
      <p:sp>
        <p:nvSpPr>
          <p:cNvPr id="30" name="Google Shape;30;p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5"/>
          <p:cNvPicPr preferRelativeResize="0"/>
          <p:nvPr/>
        </p:nvPicPr>
        <p:blipFill rotWithShape="1">
          <a:blip r:embed="rId2">
            <a:alphaModFix/>
          </a:blip>
          <a:srcRect b="0" l="0" r="0" t="6120"/>
          <a:stretch/>
        </p:blipFill>
        <p:spPr>
          <a:xfrm>
            <a:off x="-75" y="125"/>
            <a:ext cx="9143996" cy="6858003"/>
          </a:xfrm>
          <a:prstGeom prst="rect">
            <a:avLst/>
          </a:prstGeom>
          <a:noFill/>
          <a:ln>
            <a:noFill/>
          </a:ln>
        </p:spPr>
      </p:pic>
      <p:sp>
        <p:nvSpPr>
          <p:cNvPr id="32" name="Google Shape;32;p5"/>
          <p:cNvSpPr/>
          <p:nvPr/>
        </p:nvSpPr>
        <p:spPr>
          <a:xfrm>
            <a:off x="-225" y="0"/>
            <a:ext cx="9144300" cy="6858000"/>
          </a:xfrm>
          <a:prstGeom prst="rect">
            <a:avLst/>
          </a:prstGeom>
          <a:solidFill>
            <a:srgbClr val="353535">
              <a:alpha val="5538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5"/>
          <p:cNvPicPr preferRelativeResize="0"/>
          <p:nvPr/>
        </p:nvPicPr>
        <p:blipFill>
          <a:blip r:embed="rId3">
            <a:alphaModFix/>
          </a:blip>
          <a:stretch>
            <a:fillRect/>
          </a:stretch>
        </p:blipFill>
        <p:spPr>
          <a:xfrm>
            <a:off x="3381138" y="4967800"/>
            <a:ext cx="2381734" cy="509700"/>
          </a:xfrm>
          <a:prstGeom prst="rect">
            <a:avLst/>
          </a:prstGeom>
          <a:noFill/>
          <a:ln>
            <a:noFill/>
          </a:ln>
        </p:spPr>
      </p:pic>
      <p:sp>
        <p:nvSpPr>
          <p:cNvPr id="34" name="Google Shape;34;p5"/>
          <p:cNvSpPr txBox="1"/>
          <p:nvPr/>
        </p:nvSpPr>
        <p:spPr>
          <a:xfrm>
            <a:off x="904875" y="2049100"/>
            <a:ext cx="7334100" cy="20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EAEAEA"/>
                </a:solidFill>
                <a:latin typeface="Open Sans"/>
                <a:ea typeface="Open Sans"/>
                <a:cs typeface="Open Sans"/>
                <a:sym typeface="Open Sans"/>
              </a:rPr>
              <a:t>Build and Deploy Your First Website</a:t>
            </a:r>
            <a:endParaRPr b="1" sz="6000">
              <a:solidFill>
                <a:srgbClr val="EAEAEA"/>
              </a:solidFill>
              <a:latin typeface="Open Sans"/>
              <a:ea typeface="Open Sans"/>
              <a:cs typeface="Open Sans"/>
              <a:sym typeface="Open Sans"/>
            </a:endParaRPr>
          </a:p>
        </p:txBody>
      </p:sp>
      <p:sp>
        <p:nvSpPr>
          <p:cNvPr id="35" name="Google Shape;35;p5"/>
          <p:cNvSpPr txBox="1"/>
          <p:nvPr/>
        </p:nvSpPr>
        <p:spPr>
          <a:xfrm>
            <a:off x="8556784" y="64855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6" name="Google Shape;36;p5"/>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7" name="Google Shape;37;p5"/>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38" name="Google Shape;38;p5"/>
          <p:cNvCxnSpPr/>
          <p:nvPr/>
        </p:nvCxnSpPr>
        <p:spPr>
          <a:xfrm>
            <a:off x="2849325" y="44284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9" name="Shape 39"/>
        <p:cNvGrpSpPr/>
        <p:nvPr/>
      </p:nvGrpSpPr>
      <p:grpSpPr>
        <a:xfrm>
          <a:off x="0" y="0"/>
          <a:ext cx="0" cy="0"/>
          <a:chOff x="0" y="0"/>
          <a:chExt cx="0" cy="0"/>
        </a:xfrm>
      </p:grpSpPr>
      <p:sp>
        <p:nvSpPr>
          <p:cNvPr id="40" name="Google Shape;40;p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 name="Shape 43"/>
        <p:cNvGrpSpPr/>
        <p:nvPr/>
      </p:nvGrpSpPr>
      <p:grpSpPr>
        <a:xfrm>
          <a:off x="0" y="0"/>
          <a:ext cx="0" cy="0"/>
          <a:chOff x="0" y="0"/>
          <a:chExt cx="0" cy="0"/>
        </a:xfrm>
      </p:grpSpPr>
      <p:sp>
        <p:nvSpPr>
          <p:cNvPr id="44" name="Google Shape;44;p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6" name="Google Shape;46;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7" name="Google Shape;47;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8" name="Google Shape;48;p8"/>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49" name="Google Shape;49;p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50" name="Google Shape;50;p8"/>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1" name="Shape 51"/>
        <p:cNvGrpSpPr/>
        <p:nvPr/>
      </p:nvGrpSpPr>
      <p:grpSpPr>
        <a:xfrm>
          <a:off x="0" y="0"/>
          <a:ext cx="0" cy="0"/>
          <a:chOff x="0" y="0"/>
          <a:chExt cx="0" cy="0"/>
        </a:xfrm>
      </p:grpSpPr>
      <p:sp>
        <p:nvSpPr>
          <p:cNvPr id="52" name="Google Shape;52;p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4" name="Google Shape;54;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55" name="Google Shape;55;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57" name="Google Shape;57;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8" name="Google Shape;58;p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59" name="Google Shape;59;p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60" name="Google Shape;60;p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1" name="Shape 61"/>
        <p:cNvGrpSpPr/>
        <p:nvPr/>
      </p:nvGrpSpPr>
      <p:grpSpPr>
        <a:xfrm>
          <a:off x="0" y="0"/>
          <a:ext cx="0" cy="0"/>
          <a:chOff x="0" y="0"/>
          <a:chExt cx="0" cy="0"/>
        </a:xfrm>
      </p:grpSpPr>
      <p:sp>
        <p:nvSpPr>
          <p:cNvPr id="62" name="Google Shape;62;p1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65" name="Google Shape;65;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6" name="Google Shape;66;p10"/>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67" name="Google Shape;67;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8" name="Google Shape;68;p1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69" name="Google Shape;69;p10"/>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70" name="Google Shape;70;p1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73" name="Google Shape;73;p11"/>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75" name="Google Shape;75;p11"/>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76" name="Google Shape;76;p11"/>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77" name="Google Shape;77;p11"/>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78" name="Google Shape;78;p1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79" name="Google Shape;79;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6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2.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
        <p:nvSpPr>
          <p:cNvPr id="118" name="Google Shape;118;p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Remix the Starter Code</a:t>
            </a:r>
            <a:endParaRPr sz="3000"/>
          </a:p>
        </p:txBody>
      </p:sp>
      <p:sp>
        <p:nvSpPr>
          <p:cNvPr id="214" name="Google Shape;214;p28"/>
          <p:cNvSpPr txBox="1"/>
          <p:nvPr/>
        </p:nvSpPr>
        <p:spPr>
          <a:xfrm>
            <a:off x="4483225" y="4811975"/>
            <a:ext cx="4558500" cy="189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p:txBody>
      </p:sp>
      <p:sp>
        <p:nvSpPr>
          <p:cNvPr id="215" name="Google Shape;215;p28"/>
          <p:cNvSpPr txBox="1"/>
          <p:nvPr/>
        </p:nvSpPr>
        <p:spPr>
          <a:xfrm>
            <a:off x="1517100" y="1484750"/>
            <a:ext cx="6109800" cy="1893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Go to </a:t>
            </a:r>
            <a:r>
              <a:rPr b="1" lang="en" sz="2200" u="sng">
                <a:solidFill>
                  <a:srgbClr val="5EA5E5"/>
                </a:solidFill>
                <a:latin typeface="Open Sans"/>
                <a:ea typeface="Open Sans"/>
                <a:cs typeface="Open Sans"/>
                <a:sym typeface="Open Sans"/>
              </a:rPr>
              <a:t>mlhlocal.host/first-website-remix</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Scroll down.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Click </a:t>
            </a:r>
            <a:r>
              <a:rPr b="1" lang="en" sz="2200">
                <a:solidFill>
                  <a:srgbClr val="5EA5E5"/>
                </a:solidFill>
                <a:latin typeface="Open Sans"/>
                <a:ea typeface="Open Sans"/>
                <a:cs typeface="Open Sans"/>
                <a:sym typeface="Open Sans"/>
              </a:rPr>
              <a:t>Remix your own</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1800">
              <a:solidFill>
                <a:schemeClr val="dk1"/>
              </a:solidFill>
              <a:latin typeface="Open Sans"/>
              <a:ea typeface="Open Sans"/>
              <a:cs typeface="Open Sans"/>
              <a:sym typeface="Open Sans"/>
            </a:endParaRPr>
          </a:p>
        </p:txBody>
      </p:sp>
      <p:pic>
        <p:nvPicPr>
          <p:cNvPr id="216" name="Google Shape;216;p28"/>
          <p:cNvPicPr preferRelativeResize="0"/>
          <p:nvPr/>
        </p:nvPicPr>
        <p:blipFill>
          <a:blip r:embed="rId3">
            <a:alphaModFix/>
          </a:blip>
          <a:stretch>
            <a:fillRect/>
          </a:stretch>
        </p:blipFill>
        <p:spPr>
          <a:xfrm>
            <a:off x="2689076" y="3609450"/>
            <a:ext cx="3352500" cy="3026700"/>
          </a:xfrm>
          <a:prstGeom prst="rect">
            <a:avLst/>
          </a:prstGeom>
          <a:noFill/>
          <a:ln cap="flat" cmpd="sng" w="19050">
            <a:solidFill>
              <a:srgbClr val="000000"/>
            </a:solidFill>
            <a:prstDash val="solid"/>
            <a:round/>
            <a:headEnd len="sm" w="sm" type="none"/>
            <a:tailEnd len="sm" w="sm" type="none"/>
          </a:ln>
        </p:spPr>
      </p:pic>
      <p:sp>
        <p:nvSpPr>
          <p:cNvPr id="217" name="Google Shape;217;p28"/>
          <p:cNvSpPr/>
          <p:nvPr/>
        </p:nvSpPr>
        <p:spPr>
          <a:xfrm>
            <a:off x="3869725" y="5243975"/>
            <a:ext cx="2106900" cy="51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nvSpPr>
        <p:spPr>
          <a:xfrm>
            <a:off x="786450" y="1637150"/>
            <a:ext cx="7571100" cy="1116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Click </a:t>
            </a:r>
            <a:r>
              <a:rPr b="1" lang="en" sz="2200">
                <a:solidFill>
                  <a:srgbClr val="5EA5E5"/>
                </a:solidFill>
                <a:latin typeface="Open Sans"/>
                <a:ea typeface="Open Sans"/>
                <a:cs typeface="Open Sans"/>
                <a:sym typeface="Open Sans"/>
              </a:rPr>
              <a:t>Show Live. </a:t>
            </a:r>
            <a:r>
              <a:rPr lang="en" sz="2200">
                <a:latin typeface="Open Sans"/>
                <a:ea typeface="Open Sans"/>
                <a:cs typeface="Open Sans"/>
                <a:sym typeface="Open Sans"/>
              </a:rPr>
              <a:t>The website will open in another tab. </a:t>
            </a:r>
            <a:endParaRPr sz="2200">
              <a:latin typeface="Open Sans"/>
              <a:ea typeface="Open Sans"/>
              <a:cs typeface="Open Sans"/>
              <a:sym typeface="Open Sans"/>
            </a:endParaRPr>
          </a:p>
        </p:txBody>
      </p:sp>
      <p:pic>
        <p:nvPicPr>
          <p:cNvPr id="224" name="Google Shape;224;p29"/>
          <p:cNvPicPr preferRelativeResize="0"/>
          <p:nvPr/>
        </p:nvPicPr>
        <p:blipFill rotWithShape="1">
          <a:blip r:embed="rId3">
            <a:alphaModFix/>
          </a:blip>
          <a:srcRect b="41134" l="0" r="29138" t="0"/>
          <a:stretch/>
        </p:blipFill>
        <p:spPr>
          <a:xfrm>
            <a:off x="786498" y="2603122"/>
            <a:ext cx="7570999" cy="3606652"/>
          </a:xfrm>
          <a:prstGeom prst="rect">
            <a:avLst/>
          </a:prstGeom>
          <a:noFill/>
          <a:ln cap="flat" cmpd="sng" w="19050">
            <a:solidFill>
              <a:srgbClr val="000000"/>
            </a:solidFill>
            <a:prstDash val="solid"/>
            <a:round/>
            <a:headEnd len="sm" w="sm" type="none"/>
            <a:tailEnd len="sm" w="sm" type="none"/>
          </a:ln>
        </p:spPr>
      </p:pic>
      <p:sp>
        <p:nvSpPr>
          <p:cNvPr id="225" name="Google Shape;225;p29"/>
          <p:cNvSpPr/>
          <p:nvPr/>
        </p:nvSpPr>
        <p:spPr>
          <a:xfrm>
            <a:off x="2960675" y="2603125"/>
            <a:ext cx="1521300" cy="47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Preview the Website</a:t>
            </a:r>
            <a:endParaRPr sz="3000"/>
          </a:p>
        </p:txBody>
      </p:sp>
      <p:sp>
        <p:nvSpPr>
          <p:cNvPr id="227" name="Google Shape;227;p2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0"/>
          <p:cNvSpPr txBox="1"/>
          <p:nvPr/>
        </p:nvSpPr>
        <p:spPr>
          <a:xfrm>
            <a:off x="329100" y="1647900"/>
            <a:ext cx="8485800" cy="672300"/>
          </a:xfrm>
          <a:prstGeom prst="rect">
            <a:avLst/>
          </a:prstGeom>
          <a:noFill/>
          <a:ln>
            <a:noFill/>
          </a:ln>
        </p:spPr>
        <p:txBody>
          <a:bodyPr anchorCtr="0" anchor="t" bIns="91425" lIns="91425" spcFirstLastPara="1" rIns="91425" wrap="square" tIns="91425">
            <a:noAutofit/>
          </a:bodyPr>
          <a:lstStyle/>
          <a:p>
            <a:pPr indent="-368300" lvl="0" marL="457200" rtl="0" algn="ctr">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This is what your website looks like right now. Let's change it! </a:t>
            </a:r>
            <a:endParaRPr sz="2200">
              <a:latin typeface="Open Sans"/>
              <a:ea typeface="Open Sans"/>
              <a:cs typeface="Open Sans"/>
              <a:sym typeface="Open Sans"/>
            </a:endParaRPr>
          </a:p>
        </p:txBody>
      </p:sp>
      <p:pic>
        <p:nvPicPr>
          <p:cNvPr id="233" name="Google Shape;233;p30"/>
          <p:cNvPicPr preferRelativeResize="0"/>
          <p:nvPr/>
        </p:nvPicPr>
        <p:blipFill rotWithShape="1">
          <a:blip r:embed="rId3">
            <a:alphaModFix/>
          </a:blip>
          <a:srcRect b="16471" l="0" r="0" t="0"/>
          <a:stretch/>
        </p:blipFill>
        <p:spPr>
          <a:xfrm>
            <a:off x="1043419" y="2582000"/>
            <a:ext cx="7057171" cy="4047250"/>
          </a:xfrm>
          <a:prstGeom prst="rect">
            <a:avLst/>
          </a:prstGeom>
          <a:noFill/>
          <a:ln cap="flat" cmpd="sng" w="19050">
            <a:solidFill>
              <a:srgbClr val="000000"/>
            </a:solidFill>
            <a:prstDash val="solid"/>
            <a:round/>
            <a:headEnd len="sm" w="sm" type="none"/>
            <a:tailEnd len="sm" w="sm" type="none"/>
          </a:ln>
        </p:spPr>
      </p:pic>
      <p:sp>
        <p:nvSpPr>
          <p:cNvPr id="234" name="Google Shape;234;p3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Preview the Website</a:t>
            </a:r>
            <a:endParaRPr sz="3000"/>
          </a:p>
        </p:txBody>
      </p:sp>
      <p:sp>
        <p:nvSpPr>
          <p:cNvPr id="235" name="Google Shape;235;p3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1"/>
          <p:cNvSpPr txBox="1"/>
          <p:nvPr/>
        </p:nvSpPr>
        <p:spPr>
          <a:xfrm>
            <a:off x="424200" y="1492250"/>
            <a:ext cx="8295600" cy="1735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In the tab with your code, replace </a:t>
            </a:r>
            <a:r>
              <a:rPr lang="en" sz="2200">
                <a:solidFill>
                  <a:srgbClr val="5EA5E5"/>
                </a:solidFill>
                <a:latin typeface="Consolas"/>
                <a:ea typeface="Consolas"/>
                <a:cs typeface="Consolas"/>
                <a:sym typeface="Consolas"/>
              </a:rPr>
              <a:t>Your Name Here</a:t>
            </a:r>
            <a:r>
              <a:rPr lang="en" sz="2200">
                <a:solidFill>
                  <a:schemeClr val="dk1"/>
                </a:solidFill>
                <a:latin typeface="Open Sans"/>
                <a:ea typeface="Open Sans"/>
                <a:cs typeface="Open Sans"/>
                <a:sym typeface="Open Sans"/>
              </a:rPr>
              <a:t> (line 4) and </a:t>
            </a:r>
            <a:r>
              <a:rPr lang="en" sz="2200">
                <a:solidFill>
                  <a:srgbClr val="5EA5E5"/>
                </a:solidFill>
                <a:latin typeface="Consolas"/>
                <a:ea typeface="Consolas"/>
                <a:cs typeface="Consolas"/>
                <a:sym typeface="Consolas"/>
              </a:rPr>
              <a:t>What's your name, Hacker?</a:t>
            </a:r>
            <a:r>
              <a:rPr lang="en" sz="2200">
                <a:solidFill>
                  <a:schemeClr val="dk1"/>
                </a:solidFill>
                <a:latin typeface="Open Sans"/>
                <a:ea typeface="Open Sans"/>
                <a:cs typeface="Open Sans"/>
                <a:sym typeface="Open Sans"/>
              </a:rPr>
              <a:t> (line 15) with your name.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Check the tab with the live version to see the changes! </a:t>
            </a:r>
            <a:endParaRPr sz="2200">
              <a:solidFill>
                <a:schemeClr val="dk1"/>
              </a:solidFill>
              <a:latin typeface="Open Sans"/>
              <a:ea typeface="Open Sans"/>
              <a:cs typeface="Open Sans"/>
              <a:sym typeface="Open Sans"/>
            </a:endParaRPr>
          </a:p>
        </p:txBody>
      </p:sp>
      <p:pic>
        <p:nvPicPr>
          <p:cNvPr id="241" name="Google Shape;241;p31"/>
          <p:cNvPicPr preferRelativeResize="0"/>
          <p:nvPr/>
        </p:nvPicPr>
        <p:blipFill>
          <a:blip r:embed="rId3">
            <a:alphaModFix/>
          </a:blip>
          <a:stretch>
            <a:fillRect/>
          </a:stretch>
        </p:blipFill>
        <p:spPr>
          <a:xfrm>
            <a:off x="1776499" y="3435000"/>
            <a:ext cx="5591000" cy="3206424"/>
          </a:xfrm>
          <a:prstGeom prst="rect">
            <a:avLst/>
          </a:prstGeom>
          <a:noFill/>
          <a:ln cap="flat" cmpd="sng" w="19050">
            <a:solidFill>
              <a:srgbClr val="000000"/>
            </a:solidFill>
            <a:prstDash val="solid"/>
            <a:round/>
            <a:headEnd len="sm" w="sm" type="none"/>
            <a:tailEnd len="sm" w="sm" type="none"/>
          </a:ln>
        </p:spPr>
      </p:pic>
      <p:sp>
        <p:nvSpPr>
          <p:cNvPr id="242" name="Google Shape;242;p3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Make Your First Changes</a:t>
            </a:r>
            <a:endParaRPr sz="3000"/>
          </a:p>
        </p:txBody>
      </p:sp>
      <p:sp>
        <p:nvSpPr>
          <p:cNvPr id="243" name="Google Shape;243;p31"/>
          <p:cNvSpPr/>
          <p:nvPr/>
        </p:nvSpPr>
        <p:spPr>
          <a:xfrm>
            <a:off x="3605650" y="3900300"/>
            <a:ext cx="2263500" cy="17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3605650" y="6041300"/>
            <a:ext cx="2607300" cy="17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nvSpPr>
        <p:spPr>
          <a:xfrm>
            <a:off x="512100" y="1651725"/>
            <a:ext cx="8119800" cy="1228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Make sure the website says your name, not Ada Lovelace!</a:t>
            </a:r>
            <a:endParaRPr sz="2200">
              <a:solidFill>
                <a:schemeClr val="dk1"/>
              </a:solidFill>
              <a:latin typeface="Open Sans"/>
              <a:ea typeface="Open Sans"/>
              <a:cs typeface="Open Sans"/>
              <a:sym typeface="Open Sans"/>
            </a:endParaRPr>
          </a:p>
        </p:txBody>
      </p:sp>
      <p:pic>
        <p:nvPicPr>
          <p:cNvPr id="251" name="Google Shape;251;p32"/>
          <p:cNvPicPr preferRelativeResize="0"/>
          <p:nvPr/>
        </p:nvPicPr>
        <p:blipFill>
          <a:blip r:embed="rId3">
            <a:alphaModFix/>
          </a:blip>
          <a:stretch>
            <a:fillRect/>
          </a:stretch>
        </p:blipFill>
        <p:spPr>
          <a:xfrm>
            <a:off x="953137" y="2569299"/>
            <a:ext cx="7237726" cy="4062525"/>
          </a:xfrm>
          <a:prstGeom prst="rect">
            <a:avLst/>
          </a:prstGeom>
          <a:noFill/>
          <a:ln cap="flat" cmpd="sng" w="19050">
            <a:solidFill>
              <a:srgbClr val="000000"/>
            </a:solidFill>
            <a:prstDash val="solid"/>
            <a:round/>
            <a:headEnd len="sm" w="sm" type="none"/>
            <a:tailEnd len="sm" w="sm" type="none"/>
          </a:ln>
        </p:spPr>
      </p:pic>
      <p:sp>
        <p:nvSpPr>
          <p:cNvPr id="252" name="Google Shape;252;p3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Preview Your First Changes</a:t>
            </a:r>
            <a:endParaRPr sz="3000"/>
          </a:p>
        </p:txBody>
      </p:sp>
      <p:sp>
        <p:nvSpPr>
          <p:cNvPr id="253" name="Google Shape;253;p3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3"/>
          <p:cNvSpPr txBox="1"/>
          <p:nvPr/>
        </p:nvSpPr>
        <p:spPr>
          <a:xfrm>
            <a:off x="576450" y="2471100"/>
            <a:ext cx="7991100" cy="19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That was pretty cool! We edited the HTML and saw live changes on our website. Let's dive into the project to understand what we just did! </a:t>
            </a:r>
            <a:endParaRPr b="1" sz="3000">
              <a:solidFill>
                <a:schemeClr val="lt1"/>
              </a:solidFill>
              <a:latin typeface="Open Sans"/>
              <a:ea typeface="Open Sans"/>
              <a:cs typeface="Open Sans"/>
              <a:sym typeface="Open Sans"/>
            </a:endParaRPr>
          </a:p>
        </p:txBody>
      </p:sp>
      <p:sp>
        <p:nvSpPr>
          <p:cNvPr id="260" name="Google Shape;260;p33"/>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txBox="1"/>
          <p:nvPr>
            <p:ph idx="1" type="body"/>
          </p:nvPr>
        </p:nvSpPr>
        <p:spPr>
          <a:xfrm>
            <a:off x="5257175" y="1880850"/>
            <a:ext cx="36789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Courier New"/>
                <a:ea typeface="Courier New"/>
                <a:cs typeface="Courier New"/>
                <a:sym typeface="Courier New"/>
              </a:rPr>
              <a:t>a</a:t>
            </a:r>
            <a:r>
              <a:rPr b="1" lang="en" sz="2000">
                <a:latin typeface="Courier New"/>
                <a:ea typeface="Courier New"/>
                <a:cs typeface="Courier New"/>
                <a:sym typeface="Courier New"/>
              </a:rPr>
              <a:t>ssets/</a:t>
            </a:r>
            <a:r>
              <a:rPr lang="en" sz="2000"/>
              <a:t> – a folder where you can store images you want on your page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000">
                <a:latin typeface="Courier New"/>
                <a:ea typeface="Courier New"/>
                <a:cs typeface="Courier New"/>
                <a:sym typeface="Courier New"/>
              </a:rPr>
              <a:t>README.md</a:t>
            </a:r>
            <a:r>
              <a:rPr lang="en" sz="2000"/>
              <a:t> – information about your website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000">
                <a:latin typeface="Courier New"/>
                <a:ea typeface="Courier New"/>
                <a:cs typeface="Courier New"/>
                <a:sym typeface="Courier New"/>
              </a:rPr>
              <a:t>i</a:t>
            </a:r>
            <a:r>
              <a:rPr b="1" lang="en" sz="2000">
                <a:latin typeface="Courier New"/>
                <a:ea typeface="Courier New"/>
                <a:cs typeface="Courier New"/>
                <a:sym typeface="Courier New"/>
              </a:rPr>
              <a:t>ndex.html</a:t>
            </a:r>
            <a:r>
              <a:rPr lang="en" sz="2000"/>
              <a:t> – the skeleton of your website</a:t>
            </a:r>
            <a:endParaRPr sz="2000"/>
          </a:p>
        </p:txBody>
      </p:sp>
      <p:sp>
        <p:nvSpPr>
          <p:cNvPr id="266" name="Google Shape;266;p34"/>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67" name="Google Shape;267;p34"/>
          <p:cNvPicPr preferRelativeResize="0"/>
          <p:nvPr/>
        </p:nvPicPr>
        <p:blipFill rotWithShape="1">
          <a:blip r:embed="rId3">
            <a:alphaModFix/>
          </a:blip>
          <a:srcRect b="10873" l="0" r="0" t="0"/>
          <a:stretch/>
        </p:blipFill>
        <p:spPr>
          <a:xfrm>
            <a:off x="402350" y="1880875"/>
            <a:ext cx="4566475" cy="4297451"/>
          </a:xfrm>
          <a:prstGeom prst="rect">
            <a:avLst/>
          </a:prstGeom>
          <a:noFill/>
          <a:ln cap="flat" cmpd="sng" w="19050">
            <a:solidFill>
              <a:srgbClr val="000000"/>
            </a:solidFill>
            <a:prstDash val="solid"/>
            <a:round/>
            <a:headEnd len="sm" w="sm" type="none"/>
            <a:tailEnd len="sm" w="sm" type="none"/>
          </a:ln>
        </p:spPr>
      </p:pic>
      <p:sp>
        <p:nvSpPr>
          <p:cNvPr id="268" name="Google Shape;268;p3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all these files?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idx="1" type="body"/>
          </p:nvPr>
        </p:nvSpPr>
        <p:spPr>
          <a:xfrm>
            <a:off x="5257175" y="1880850"/>
            <a:ext cx="36789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Courier New"/>
                <a:ea typeface="Courier New"/>
                <a:cs typeface="Courier New"/>
                <a:sym typeface="Courier New"/>
              </a:rPr>
              <a:t>m</a:t>
            </a:r>
            <a:r>
              <a:rPr b="1" lang="en" sz="2000">
                <a:latin typeface="Courier New"/>
                <a:ea typeface="Courier New"/>
                <a:cs typeface="Courier New"/>
                <a:sym typeface="Courier New"/>
              </a:rPr>
              <a:t>edia-queries.css</a:t>
            </a:r>
            <a:r>
              <a:rPr lang="en" sz="2000"/>
              <a:t> – a file that makes your website look nice on different devices (you won't be editing that file in this workshop)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000">
                <a:latin typeface="Courier New"/>
                <a:ea typeface="Courier New"/>
                <a:cs typeface="Courier New"/>
                <a:sym typeface="Courier New"/>
              </a:rPr>
              <a:t>s</a:t>
            </a:r>
            <a:r>
              <a:rPr b="1" lang="en" sz="2000">
                <a:latin typeface="Courier New"/>
                <a:ea typeface="Courier New"/>
                <a:cs typeface="Courier New"/>
                <a:sym typeface="Courier New"/>
              </a:rPr>
              <a:t>tyle.css</a:t>
            </a:r>
            <a:r>
              <a:rPr lang="en" sz="2000"/>
              <a:t> – a file that contains the main styling for your website (you will be editing this file) </a:t>
            </a:r>
            <a:endParaRPr sz="2000"/>
          </a:p>
        </p:txBody>
      </p:sp>
      <p:sp>
        <p:nvSpPr>
          <p:cNvPr id="274" name="Google Shape;274;p35"/>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5" name="Google Shape;275;p35"/>
          <p:cNvPicPr preferRelativeResize="0"/>
          <p:nvPr/>
        </p:nvPicPr>
        <p:blipFill rotWithShape="1">
          <a:blip r:embed="rId3">
            <a:alphaModFix/>
          </a:blip>
          <a:srcRect b="10873" l="0" r="0" t="0"/>
          <a:stretch/>
        </p:blipFill>
        <p:spPr>
          <a:xfrm>
            <a:off x="402350" y="1880875"/>
            <a:ext cx="4566475" cy="4297451"/>
          </a:xfrm>
          <a:prstGeom prst="rect">
            <a:avLst/>
          </a:prstGeom>
          <a:noFill/>
          <a:ln cap="flat" cmpd="sng" w="19050">
            <a:solidFill>
              <a:srgbClr val="000000"/>
            </a:solidFill>
            <a:prstDash val="solid"/>
            <a:round/>
            <a:headEnd len="sm" w="sm" type="none"/>
            <a:tailEnd len="sm" w="sm" type="none"/>
          </a:ln>
        </p:spPr>
      </p:pic>
      <p:sp>
        <p:nvSpPr>
          <p:cNvPr id="276" name="Google Shape;276;p35"/>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all these files?</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grpSp>
        <p:nvGrpSpPr>
          <p:cNvPr id="281" name="Google Shape;281;p36"/>
          <p:cNvGrpSpPr/>
          <p:nvPr/>
        </p:nvGrpSpPr>
        <p:grpSpPr>
          <a:xfrm>
            <a:off x="193637" y="3378430"/>
            <a:ext cx="8749947" cy="3092321"/>
            <a:chOff x="1874493" y="3698830"/>
            <a:chExt cx="5392879" cy="2940587"/>
          </a:xfrm>
        </p:grpSpPr>
        <p:grpSp>
          <p:nvGrpSpPr>
            <p:cNvPr id="282" name="Google Shape;282;p36"/>
            <p:cNvGrpSpPr/>
            <p:nvPr/>
          </p:nvGrpSpPr>
          <p:grpSpPr>
            <a:xfrm>
              <a:off x="1874493" y="3698830"/>
              <a:ext cx="5392879" cy="2940587"/>
              <a:chOff x="1248950" y="4479490"/>
              <a:chExt cx="6322250" cy="2903996"/>
            </a:xfrm>
          </p:grpSpPr>
          <p:grpSp>
            <p:nvGrpSpPr>
              <p:cNvPr id="283" name="Google Shape;283;p36"/>
              <p:cNvGrpSpPr/>
              <p:nvPr/>
            </p:nvGrpSpPr>
            <p:grpSpPr>
              <a:xfrm>
                <a:off x="1248950" y="4479490"/>
                <a:ext cx="6322250" cy="2903996"/>
                <a:chOff x="1248950" y="4479490"/>
                <a:chExt cx="6322250" cy="2903996"/>
              </a:xfrm>
            </p:grpSpPr>
            <p:sp>
              <p:nvSpPr>
                <p:cNvPr id="284" name="Google Shape;284;p3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3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6"/>
            <p:cNvGrpSpPr/>
            <p:nvPr/>
          </p:nvGrpSpPr>
          <p:grpSpPr>
            <a:xfrm>
              <a:off x="1920399" y="3938671"/>
              <a:ext cx="5300781" cy="2676802"/>
              <a:chOff x="1464692" y="2521244"/>
              <a:chExt cx="6214280" cy="2829600"/>
            </a:xfrm>
          </p:grpSpPr>
          <p:sp>
            <p:nvSpPr>
              <p:cNvPr id="291" name="Google Shape;291;p36"/>
              <p:cNvSpPr txBox="1"/>
              <p:nvPr/>
            </p:nvSpPr>
            <p:spPr>
              <a:xfrm>
                <a:off x="1831372" y="2521244"/>
                <a:ext cx="5847600" cy="28296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indent="0" lvl="0" marL="0" rtl="0" algn="l">
                  <a:lnSpc>
                    <a:spcPct val="110795"/>
                  </a:lnSpc>
                  <a:spcBef>
                    <a:spcPts val="0"/>
                  </a:spcBef>
                  <a:spcAft>
                    <a:spcPts val="0"/>
                  </a:spcAft>
                  <a:buNone/>
                </a:pPr>
                <a:r>
                  <a:rPr b="1" lang="en">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b="1" lang="en">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b="1" lang="en">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p:txBody>
          </p:sp>
          <p:sp>
            <p:nvSpPr>
              <p:cNvPr id="292" name="Google Shape;292;p36"/>
              <p:cNvSpPr txBox="1"/>
              <p:nvPr/>
            </p:nvSpPr>
            <p:spPr>
              <a:xfrm>
                <a:off x="1464692" y="2582317"/>
                <a:ext cx="3513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grpSp>
      <p:grpSp>
        <p:nvGrpSpPr>
          <p:cNvPr id="293" name="Google Shape;293;p36"/>
          <p:cNvGrpSpPr/>
          <p:nvPr/>
        </p:nvGrpSpPr>
        <p:grpSpPr>
          <a:xfrm>
            <a:off x="194450" y="2127692"/>
            <a:ext cx="8746803" cy="1113046"/>
            <a:chOff x="174598" y="3273624"/>
            <a:chExt cx="4195311" cy="1957176"/>
          </a:xfrm>
        </p:grpSpPr>
        <p:grpSp>
          <p:nvGrpSpPr>
            <p:cNvPr id="294" name="Google Shape;294;p36"/>
            <p:cNvGrpSpPr/>
            <p:nvPr/>
          </p:nvGrpSpPr>
          <p:grpSpPr>
            <a:xfrm>
              <a:off x="174598" y="3621600"/>
              <a:ext cx="4195311" cy="1609200"/>
              <a:chOff x="160339" y="0"/>
              <a:chExt cx="5525235" cy="1609200"/>
            </a:xfrm>
          </p:grpSpPr>
          <p:sp>
            <p:nvSpPr>
              <p:cNvPr id="295" name="Google Shape;295;p36"/>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96" name="Google Shape;296;p36"/>
              <p:cNvSpPr txBox="1"/>
              <p:nvPr/>
            </p:nvSpPr>
            <p:spPr>
              <a:xfrm>
                <a:off x="160339" y="622146"/>
                <a:ext cx="5525100" cy="987000"/>
              </a:xfrm>
              <a:prstGeom prst="rect">
                <a:avLst/>
              </a:prstGeom>
              <a:noFill/>
              <a:ln>
                <a:noFill/>
              </a:ln>
            </p:spPr>
            <p:txBody>
              <a:bodyPr anchorCtr="0" anchor="t" bIns="50800" lIns="50800" spcFirstLastPara="1" rIns="50800" wrap="square" tIns="50800">
                <a:noAutofit/>
              </a:bodyPr>
              <a:lstStyle/>
              <a:p>
                <a:pPr indent="0" lvl="0" marL="0" rtl="0" algn="ctr">
                  <a:lnSpc>
                    <a:spcPct val="115000"/>
                  </a:lnSpc>
                  <a:spcBef>
                    <a:spcPts val="0"/>
                  </a:spcBef>
                  <a:spcAft>
                    <a:spcPts val="1000"/>
                  </a:spcAft>
                  <a:buClr>
                    <a:srgbClr val="000000"/>
                  </a:buClr>
                  <a:buSzPts val="1100"/>
                  <a:buFont typeface="Arial"/>
                  <a:buNone/>
                </a:pPr>
                <a:r>
                  <a:rPr b="1" lang="en" sz="1700" u="sng">
                    <a:latin typeface="Open Sans"/>
                    <a:ea typeface="Open Sans"/>
                    <a:cs typeface="Open Sans"/>
                    <a:sym typeface="Open Sans"/>
                  </a:rPr>
                  <a:t>HTML</a:t>
                </a:r>
                <a:r>
                  <a:rPr b="1" lang="en" sz="1700">
                    <a:latin typeface="Open Sans"/>
                    <a:ea typeface="Open Sans"/>
                    <a:cs typeface="Open Sans"/>
                    <a:sym typeface="Open Sans"/>
                  </a:rPr>
                  <a:t> </a:t>
                </a:r>
                <a:r>
                  <a:rPr b="1" lang="en" sz="1700">
                    <a:solidFill>
                      <a:srgbClr val="000000"/>
                    </a:solidFill>
                    <a:latin typeface="Open Sans"/>
                    <a:ea typeface="Open Sans"/>
                    <a:cs typeface="Open Sans"/>
                    <a:sym typeface="Open Sans"/>
                  </a:rPr>
                  <a:t>(hypertext markup language):</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HTML is the code that structures webpages.</a:t>
                </a:r>
                <a:endParaRPr sz="1700">
                  <a:latin typeface="Open Sans"/>
                  <a:ea typeface="Open Sans"/>
                  <a:cs typeface="Open Sans"/>
                  <a:sym typeface="Open Sans"/>
                </a:endParaRPr>
              </a:p>
            </p:txBody>
          </p:sp>
        </p:grpSp>
        <p:sp>
          <p:nvSpPr>
            <p:cNvPr id="297" name="Google Shape;297;p36"/>
            <p:cNvSpPr/>
            <p:nvPr/>
          </p:nvSpPr>
          <p:spPr>
            <a:xfrm>
              <a:off x="174705" y="3273624"/>
              <a:ext cx="4195200" cy="7011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298" name="Google Shape;298;p36"/>
          <p:cNvSpPr txBox="1"/>
          <p:nvPr/>
        </p:nvSpPr>
        <p:spPr>
          <a:xfrm>
            <a:off x="293850" y="1449075"/>
            <a:ext cx="8556300" cy="61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HTML is the skeleton of every webpage on the internet. </a:t>
            </a:r>
            <a:endParaRPr sz="2200">
              <a:latin typeface="Open Sans"/>
              <a:ea typeface="Open Sans"/>
              <a:cs typeface="Open Sans"/>
              <a:sym typeface="Open Sans"/>
            </a:endParaRPr>
          </a:p>
        </p:txBody>
      </p:sp>
      <p:sp>
        <p:nvSpPr>
          <p:cNvPr id="299" name="Google Shape;299;p3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is HTML?</a:t>
            </a:r>
            <a:endParaRPr sz="3000"/>
          </a:p>
        </p:txBody>
      </p:sp>
      <p:sp>
        <p:nvSpPr>
          <p:cNvPr id="300" name="Google Shape;300;p3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7"/>
          <p:cNvSpPr txBox="1"/>
          <p:nvPr>
            <p:ph idx="1" type="body"/>
          </p:nvPr>
        </p:nvSpPr>
        <p:spPr>
          <a:xfrm>
            <a:off x="391800" y="3378425"/>
            <a:ext cx="83604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latin typeface="Courier New"/>
                <a:ea typeface="Courier New"/>
                <a:cs typeface="Courier New"/>
                <a:sym typeface="Courier New"/>
              </a:rPr>
              <a:t>&lt;body&gt;   /* Content */   &lt;/body&gt;</a:t>
            </a:r>
            <a:endParaRPr sz="2400">
              <a:latin typeface="Courier New"/>
              <a:ea typeface="Courier New"/>
              <a:cs typeface="Courier New"/>
              <a:sym typeface="Courier New"/>
            </a:endParaRPr>
          </a:p>
        </p:txBody>
      </p:sp>
      <p:sp>
        <p:nvSpPr>
          <p:cNvPr id="306" name="Google Shape;306;p37"/>
          <p:cNvSpPr/>
          <p:nvPr/>
        </p:nvSpPr>
        <p:spPr>
          <a:xfrm>
            <a:off x="1890000" y="4206725"/>
            <a:ext cx="804900" cy="49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3303000" y="4206725"/>
            <a:ext cx="2367000" cy="49200"/>
          </a:xfrm>
          <a:prstGeom prst="re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6278100" y="4206725"/>
            <a:ext cx="1110900" cy="49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37"/>
          <p:cNvCxnSpPr/>
          <p:nvPr/>
        </p:nvCxnSpPr>
        <p:spPr>
          <a:xfrm rot="10800000">
            <a:off x="2286600" y="4469900"/>
            <a:ext cx="11700" cy="949800"/>
          </a:xfrm>
          <a:prstGeom prst="straightConnector1">
            <a:avLst/>
          </a:prstGeom>
          <a:noFill/>
          <a:ln cap="flat" cmpd="sng" w="38100">
            <a:solidFill>
              <a:schemeClr val="dk2"/>
            </a:solidFill>
            <a:prstDash val="solid"/>
            <a:round/>
            <a:headEnd len="med" w="med" type="none"/>
            <a:tailEnd len="med" w="med" type="triangle"/>
          </a:ln>
        </p:spPr>
      </p:cxnSp>
      <p:sp>
        <p:nvSpPr>
          <p:cNvPr id="310" name="Google Shape;310;p37"/>
          <p:cNvSpPr txBox="1"/>
          <p:nvPr>
            <p:ph idx="1" type="body"/>
          </p:nvPr>
        </p:nvSpPr>
        <p:spPr>
          <a:xfrm>
            <a:off x="306300" y="5303825"/>
            <a:ext cx="83604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Opening Tag</a:t>
            </a:r>
            <a:r>
              <a:rPr lang="en" sz="2400"/>
              <a:t>            Content             Closing Tag</a:t>
            </a:r>
            <a:endParaRPr sz="2400"/>
          </a:p>
        </p:txBody>
      </p:sp>
      <p:cxnSp>
        <p:nvCxnSpPr>
          <p:cNvPr id="311" name="Google Shape;311;p37"/>
          <p:cNvCxnSpPr/>
          <p:nvPr/>
        </p:nvCxnSpPr>
        <p:spPr>
          <a:xfrm rot="10800000">
            <a:off x="4480650" y="4469900"/>
            <a:ext cx="11700" cy="949800"/>
          </a:xfrm>
          <a:prstGeom prst="straightConnector1">
            <a:avLst/>
          </a:prstGeom>
          <a:noFill/>
          <a:ln cap="flat" cmpd="sng" w="38100">
            <a:solidFill>
              <a:schemeClr val="dk2"/>
            </a:solidFill>
            <a:prstDash val="solid"/>
            <a:round/>
            <a:headEnd len="med" w="med" type="none"/>
            <a:tailEnd len="med" w="med" type="triangle"/>
          </a:ln>
        </p:spPr>
      </p:cxnSp>
      <p:cxnSp>
        <p:nvCxnSpPr>
          <p:cNvPr id="312" name="Google Shape;312;p37"/>
          <p:cNvCxnSpPr/>
          <p:nvPr/>
        </p:nvCxnSpPr>
        <p:spPr>
          <a:xfrm rot="10800000">
            <a:off x="6827700" y="4433300"/>
            <a:ext cx="11700" cy="949800"/>
          </a:xfrm>
          <a:prstGeom prst="straightConnector1">
            <a:avLst/>
          </a:prstGeom>
          <a:noFill/>
          <a:ln cap="flat" cmpd="sng" w="38100">
            <a:solidFill>
              <a:schemeClr val="dk2"/>
            </a:solidFill>
            <a:prstDash val="solid"/>
            <a:round/>
            <a:headEnd len="med" w="med" type="none"/>
            <a:tailEnd len="med" w="med" type="triangle"/>
          </a:ln>
        </p:spPr>
      </p:cxnSp>
      <p:sp>
        <p:nvSpPr>
          <p:cNvPr id="313" name="Google Shape;313;p37"/>
          <p:cNvSpPr txBox="1"/>
          <p:nvPr>
            <p:ph idx="1" type="body"/>
          </p:nvPr>
        </p:nvSpPr>
        <p:spPr>
          <a:xfrm>
            <a:off x="391800" y="1754613"/>
            <a:ext cx="8360400" cy="14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t>Most HTML elements consist of an opening tag, content, and a closing tag.  Important exceptions include the </a:t>
            </a:r>
            <a:r>
              <a:rPr b="1" lang="en" sz="2000">
                <a:latin typeface="Courier New"/>
                <a:ea typeface="Courier New"/>
                <a:cs typeface="Courier New"/>
                <a:sym typeface="Courier New"/>
              </a:rPr>
              <a:t>&lt;link&gt;</a:t>
            </a:r>
            <a:r>
              <a:rPr lang="en" sz="2000"/>
              <a:t> and </a:t>
            </a:r>
            <a:r>
              <a:rPr b="1" lang="en" sz="2000">
                <a:latin typeface="Courier New"/>
                <a:ea typeface="Courier New"/>
                <a:cs typeface="Courier New"/>
                <a:sym typeface="Courier New"/>
              </a:rPr>
              <a:t>&lt;img&gt;</a:t>
            </a:r>
            <a:r>
              <a:rPr lang="en" sz="2000"/>
              <a:t> tags, which are called "self-closing" tags. </a:t>
            </a:r>
            <a:endParaRPr sz="2000"/>
          </a:p>
        </p:txBody>
      </p:sp>
      <p:sp>
        <p:nvSpPr>
          <p:cNvPr id="314" name="Google Shape;314;p3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HTML Syntax</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20"/>
          <p:cNvSpPr/>
          <p:nvPr/>
        </p:nvSpPr>
        <p:spPr>
          <a:xfrm>
            <a:off x="811938" y="1012825"/>
            <a:ext cx="2779200" cy="2779200"/>
          </a:xfrm>
          <a:prstGeom prst="rect">
            <a:avLst/>
          </a:prstGeom>
          <a:solidFill>
            <a:srgbClr val="EEEEEE"/>
          </a:solidFill>
          <a:ln cap="flat" cmpd="sng" w="38100">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353535"/>
              </a:solidFill>
              <a:latin typeface="Open Sans"/>
              <a:ea typeface="Open Sans"/>
              <a:cs typeface="Open Sans"/>
              <a:sym typeface="Open Sans"/>
            </a:endParaRPr>
          </a:p>
          <a:p>
            <a:pPr indent="0" lvl="0" marL="0" rtl="0" algn="ctr">
              <a:spcBef>
                <a:spcPts val="0"/>
              </a:spcBef>
              <a:spcAft>
                <a:spcPts val="0"/>
              </a:spcAft>
              <a:buNone/>
            </a:pPr>
            <a:r>
              <a:rPr b="1" lang="en">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a:solidFill>
                <a:srgbClr val="353535"/>
              </a:solidFill>
              <a:latin typeface="Open Sans"/>
              <a:ea typeface="Open Sans"/>
              <a:cs typeface="Open Sans"/>
              <a:sym typeface="Open Sans"/>
            </a:endParaRPr>
          </a:p>
        </p:txBody>
      </p:sp>
      <p:sp>
        <p:nvSpPr>
          <p:cNvPr id="125" name="Google Shape;125;p20"/>
          <p:cNvSpPr txBox="1"/>
          <p:nvPr/>
        </p:nvSpPr>
        <p:spPr>
          <a:xfrm>
            <a:off x="4024663" y="1731525"/>
            <a:ext cx="43074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EA5E5"/>
                </a:solidFill>
                <a:latin typeface="Open Sans"/>
                <a:ea typeface="Open Sans"/>
                <a:cs typeface="Open Sans"/>
                <a:sym typeface="Open Sans"/>
              </a:rPr>
              <a:t>Welcome! My name is</a:t>
            </a:r>
            <a:endParaRPr b="1" sz="3000">
              <a:solidFill>
                <a:srgbClr val="5EA5E5"/>
              </a:solidFill>
              <a:latin typeface="Open Sans"/>
              <a:ea typeface="Open Sans"/>
              <a:cs typeface="Open Sans"/>
              <a:sym typeface="Open Sans"/>
            </a:endParaRPr>
          </a:p>
          <a:p>
            <a:pPr indent="0" lvl="0" marL="0" rtl="0" algn="l">
              <a:spcBef>
                <a:spcPts val="0"/>
              </a:spcBef>
              <a:spcAft>
                <a:spcPts val="0"/>
              </a:spcAft>
              <a:buNone/>
            </a:pPr>
            <a:r>
              <a:rPr b="1" lang="en" sz="3000">
                <a:solidFill>
                  <a:srgbClr val="353535"/>
                </a:solidFill>
                <a:latin typeface="Open Sans"/>
                <a:ea typeface="Open Sans"/>
                <a:cs typeface="Open Sans"/>
                <a:sym typeface="Open Sans"/>
              </a:rPr>
              <a:t>Kyle</a:t>
            </a:r>
            <a:endParaRPr b="1" sz="3000">
              <a:solidFill>
                <a:srgbClr val="353535"/>
              </a:solidFill>
              <a:latin typeface="Open Sans"/>
              <a:ea typeface="Open Sans"/>
              <a:cs typeface="Open Sans"/>
              <a:sym typeface="Open Sans"/>
            </a:endParaRPr>
          </a:p>
        </p:txBody>
      </p:sp>
      <p:sp>
        <p:nvSpPr>
          <p:cNvPr id="126" name="Google Shape;126;p20"/>
          <p:cNvSpPr/>
          <p:nvPr/>
        </p:nvSpPr>
        <p:spPr>
          <a:xfrm>
            <a:off x="1763100" y="42199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7" name="Google Shape;127;p20"/>
          <p:cNvSpPr/>
          <p:nvPr/>
        </p:nvSpPr>
        <p:spPr>
          <a:xfrm>
            <a:off x="1763100" y="51070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8" name="Google Shape;128;p20"/>
          <p:cNvSpPr/>
          <p:nvPr/>
        </p:nvSpPr>
        <p:spPr>
          <a:xfrm>
            <a:off x="1763100" y="5934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9" name="Google Shape;129;p20"/>
          <p:cNvSpPr txBox="1"/>
          <p:nvPr/>
        </p:nvSpPr>
        <p:spPr>
          <a:xfrm>
            <a:off x="2490000" y="41217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here to lead this session &amp; help you learn something new today!</a:t>
            </a:r>
            <a:endParaRPr b="1" sz="1800">
              <a:solidFill>
                <a:srgbClr val="353535"/>
              </a:solidFill>
              <a:latin typeface="Open Sans"/>
              <a:ea typeface="Open Sans"/>
              <a:cs typeface="Open Sans"/>
              <a:sym typeface="Open Sans"/>
            </a:endParaRPr>
          </a:p>
        </p:txBody>
      </p:sp>
      <p:sp>
        <p:nvSpPr>
          <p:cNvPr id="130" name="Google Shape;130;p20"/>
          <p:cNvSpPr txBox="1"/>
          <p:nvPr/>
        </p:nvSpPr>
        <p:spPr>
          <a:xfrm>
            <a:off x="2490000" y="497895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a Junior at UCSC.</a:t>
            </a:r>
            <a:endParaRPr b="1" sz="1800">
              <a:solidFill>
                <a:srgbClr val="353535"/>
              </a:solidFill>
              <a:latin typeface="Open Sans"/>
              <a:ea typeface="Open Sans"/>
              <a:cs typeface="Open Sans"/>
              <a:sym typeface="Open Sans"/>
            </a:endParaRPr>
          </a:p>
        </p:txBody>
      </p:sp>
      <p:sp>
        <p:nvSpPr>
          <p:cNvPr id="131" name="Google Shape;131;p20"/>
          <p:cNvSpPr txBox="1"/>
          <p:nvPr/>
        </p:nvSpPr>
        <p:spPr>
          <a:xfrm>
            <a:off x="2490000" y="58362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My favorite programming technology is Amazon Web Services.</a:t>
            </a:r>
            <a:endParaRPr b="1" sz="1800">
              <a:solidFill>
                <a:srgbClr val="353535"/>
              </a:solidFill>
              <a:latin typeface="Open Sans"/>
              <a:ea typeface="Open Sans"/>
              <a:cs typeface="Open Sans"/>
              <a:sym typeface="Open Sans"/>
            </a:endParaRPr>
          </a:p>
        </p:txBody>
      </p:sp>
      <p:pic>
        <p:nvPicPr>
          <p:cNvPr id="132" name="Google Shape;132;p20"/>
          <p:cNvPicPr preferRelativeResize="0"/>
          <p:nvPr/>
        </p:nvPicPr>
        <p:blipFill>
          <a:blip r:embed="rId3">
            <a:alphaModFix/>
          </a:blip>
          <a:stretch>
            <a:fillRect/>
          </a:stretch>
        </p:blipFill>
        <p:spPr>
          <a:xfrm>
            <a:off x="1300740" y="1344772"/>
            <a:ext cx="1801599" cy="1801599"/>
          </a:xfrm>
          <a:prstGeom prst="rect">
            <a:avLst/>
          </a:prstGeom>
          <a:noFill/>
          <a:ln>
            <a:noFill/>
          </a:ln>
        </p:spPr>
      </p:pic>
      <p:pic>
        <p:nvPicPr>
          <p:cNvPr id="133" name="Google Shape;133;p20"/>
          <p:cNvPicPr preferRelativeResize="0"/>
          <p:nvPr/>
        </p:nvPicPr>
        <p:blipFill>
          <a:blip r:embed="rId4">
            <a:alphaModFix/>
          </a:blip>
          <a:stretch>
            <a:fillRect/>
          </a:stretch>
        </p:blipFill>
        <p:spPr>
          <a:xfrm>
            <a:off x="811950" y="1012825"/>
            <a:ext cx="2779200" cy="277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8"/>
          <p:cNvSpPr txBox="1"/>
          <p:nvPr/>
        </p:nvSpPr>
        <p:spPr>
          <a:xfrm>
            <a:off x="608850" y="1387650"/>
            <a:ext cx="79263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Specifies that the code below is HTML.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solidFill>
                  <a:schemeClr val="dk1"/>
                </a:solidFill>
                <a:latin typeface="Open Sans"/>
                <a:ea typeface="Open Sans"/>
                <a:cs typeface="Open Sans"/>
                <a:sym typeface="Open Sans"/>
              </a:rPr>
              <a:t>Line 2:</a:t>
            </a:r>
            <a:r>
              <a:rPr lang="en" sz="1800">
                <a:solidFill>
                  <a:schemeClr val="dk1"/>
                </a:solidFill>
                <a:latin typeface="Open Sans"/>
                <a:ea typeface="Open Sans"/>
                <a:cs typeface="Open Sans"/>
                <a:sym typeface="Open Sans"/>
              </a:rPr>
              <a:t> This is an opening </a:t>
            </a:r>
            <a:r>
              <a:rPr b="1" lang="en" sz="1800">
                <a:solidFill>
                  <a:schemeClr val="dk1"/>
                </a:solidFill>
                <a:latin typeface="Courier New"/>
                <a:ea typeface="Courier New"/>
                <a:cs typeface="Courier New"/>
                <a:sym typeface="Courier New"/>
              </a:rPr>
              <a:t>&lt;html&gt;</a:t>
            </a:r>
            <a:r>
              <a:rPr lang="en" sz="1800">
                <a:solidFill>
                  <a:schemeClr val="dk1"/>
                </a:solidFill>
                <a:latin typeface="Open Sans"/>
                <a:ea typeface="Open Sans"/>
                <a:cs typeface="Open Sans"/>
                <a:sym typeface="Open Sans"/>
              </a:rPr>
              <a:t> tag.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3:</a:t>
            </a:r>
            <a:r>
              <a:rPr lang="en" sz="1800">
                <a:solidFill>
                  <a:schemeClr val="dk1"/>
                </a:solidFill>
                <a:latin typeface="Open Sans"/>
                <a:ea typeface="Open Sans"/>
                <a:cs typeface="Open Sans"/>
                <a:sym typeface="Open Sans"/>
              </a:rPr>
              <a:t> The </a:t>
            </a:r>
            <a:r>
              <a:rPr b="1" lang="en" sz="1800">
                <a:solidFill>
                  <a:schemeClr val="dk1"/>
                </a:solidFill>
                <a:latin typeface="Courier New"/>
                <a:ea typeface="Courier New"/>
                <a:cs typeface="Courier New"/>
                <a:sym typeface="Courier New"/>
              </a:rPr>
              <a:t>&lt;head&gt;</a:t>
            </a:r>
            <a:r>
              <a:rPr lang="en" sz="1800">
                <a:solidFill>
                  <a:schemeClr val="dk1"/>
                </a:solidFill>
                <a:latin typeface="Open Sans"/>
                <a:ea typeface="Open Sans"/>
                <a:cs typeface="Open Sans"/>
                <a:sym typeface="Open Sans"/>
              </a:rPr>
              <a:t> tag contains information about your website. This isn't visible to users. </a:t>
            </a:r>
            <a:endParaRPr sz="1800">
              <a:solidFill>
                <a:schemeClr val="dk1"/>
              </a:solidFill>
              <a:latin typeface="Open Sans"/>
              <a:ea typeface="Open Sans"/>
              <a:cs typeface="Open Sans"/>
              <a:sym typeface="Open Sans"/>
            </a:endParaRPr>
          </a:p>
        </p:txBody>
      </p:sp>
      <p:grpSp>
        <p:nvGrpSpPr>
          <p:cNvPr id="321" name="Google Shape;321;p38"/>
          <p:cNvGrpSpPr/>
          <p:nvPr/>
        </p:nvGrpSpPr>
        <p:grpSpPr>
          <a:xfrm>
            <a:off x="399282" y="3740731"/>
            <a:ext cx="8345481" cy="2971757"/>
            <a:chOff x="1874493" y="3698830"/>
            <a:chExt cx="5392879" cy="2940587"/>
          </a:xfrm>
        </p:grpSpPr>
        <p:grpSp>
          <p:nvGrpSpPr>
            <p:cNvPr id="322" name="Google Shape;322;p38"/>
            <p:cNvGrpSpPr/>
            <p:nvPr/>
          </p:nvGrpSpPr>
          <p:grpSpPr>
            <a:xfrm>
              <a:off x="1874493" y="3698830"/>
              <a:ext cx="5392879" cy="2940587"/>
              <a:chOff x="1248950" y="4479490"/>
              <a:chExt cx="6322250" cy="2903996"/>
            </a:xfrm>
          </p:grpSpPr>
          <p:grpSp>
            <p:nvGrpSpPr>
              <p:cNvPr id="323" name="Google Shape;323;p38"/>
              <p:cNvGrpSpPr/>
              <p:nvPr/>
            </p:nvGrpSpPr>
            <p:grpSpPr>
              <a:xfrm>
                <a:off x="1248950" y="4479490"/>
                <a:ext cx="6322250" cy="2903996"/>
                <a:chOff x="1248950" y="4479490"/>
                <a:chExt cx="6322250" cy="2903996"/>
              </a:xfrm>
            </p:grpSpPr>
            <p:sp>
              <p:nvSpPr>
                <p:cNvPr id="324" name="Google Shape;324;p3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8"/>
            <p:cNvGrpSpPr/>
            <p:nvPr/>
          </p:nvGrpSpPr>
          <p:grpSpPr>
            <a:xfrm>
              <a:off x="1920399" y="3938671"/>
              <a:ext cx="5300781" cy="2676802"/>
              <a:chOff x="1464692" y="2521244"/>
              <a:chExt cx="6214280" cy="2829600"/>
            </a:xfrm>
          </p:grpSpPr>
          <p:sp>
            <p:nvSpPr>
              <p:cNvPr id="331" name="Google Shape;331;p38"/>
              <p:cNvSpPr txBox="1"/>
              <p:nvPr/>
            </p:nvSpPr>
            <p:spPr>
              <a:xfrm>
                <a:off x="1831372" y="2521244"/>
                <a:ext cx="5847600" cy="28296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indent="0" lvl="0" marL="0" rtl="0" algn="l">
                  <a:lnSpc>
                    <a:spcPct val="110795"/>
                  </a:lnSpc>
                  <a:spcBef>
                    <a:spcPts val="0"/>
                  </a:spcBef>
                  <a:spcAft>
                    <a:spcPts val="0"/>
                  </a:spcAft>
                  <a:buNone/>
                </a:pPr>
                <a:r>
                  <a:rPr b="1" lang="en">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b="1" lang="en">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b="1" lang="en">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p:txBody>
          </p:sp>
          <p:sp>
            <p:nvSpPr>
              <p:cNvPr id="332" name="Google Shape;332;p38"/>
              <p:cNvSpPr txBox="1"/>
              <p:nvPr/>
            </p:nvSpPr>
            <p:spPr>
              <a:xfrm>
                <a:off x="1464692" y="2582317"/>
                <a:ext cx="3513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grpSp>
      <p:sp>
        <p:nvSpPr>
          <p:cNvPr id="333" name="Google Shape;333;p3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Every website needs the code below</a:t>
            </a:r>
            <a:endParaRPr sz="3000"/>
          </a:p>
        </p:txBody>
      </p:sp>
      <p:sp>
        <p:nvSpPr>
          <p:cNvPr id="334" name="Google Shape;334;p3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Every website needs the code below</a:t>
            </a:r>
            <a:endParaRPr sz="3000"/>
          </a:p>
        </p:txBody>
      </p:sp>
      <p:sp>
        <p:nvSpPr>
          <p:cNvPr id="340" name="Google Shape;340;p39"/>
          <p:cNvSpPr txBox="1"/>
          <p:nvPr/>
        </p:nvSpPr>
        <p:spPr>
          <a:xfrm>
            <a:off x="399300" y="1382850"/>
            <a:ext cx="83454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5:</a:t>
            </a:r>
            <a:r>
              <a:rPr lang="en" sz="1800">
                <a:latin typeface="Open Sans"/>
                <a:ea typeface="Open Sans"/>
                <a:cs typeface="Open Sans"/>
                <a:sym typeface="Open Sans"/>
              </a:rPr>
              <a:t> This is the title of your website that users see in the browser tab</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solidFill>
                  <a:schemeClr val="dk1"/>
                </a:solidFill>
                <a:latin typeface="Open Sans"/>
                <a:ea typeface="Open Sans"/>
                <a:cs typeface="Open Sans"/>
                <a:sym typeface="Open Sans"/>
              </a:rPr>
              <a:t>Line 6:</a:t>
            </a:r>
            <a:r>
              <a:rPr lang="en" sz="1800">
                <a:solidFill>
                  <a:schemeClr val="dk1"/>
                </a:solidFill>
                <a:latin typeface="Open Sans"/>
                <a:ea typeface="Open Sans"/>
                <a:cs typeface="Open Sans"/>
                <a:sym typeface="Open Sans"/>
              </a:rPr>
              <a:t> This is a closing </a:t>
            </a:r>
            <a:r>
              <a:rPr b="1" lang="en" sz="1800">
                <a:solidFill>
                  <a:schemeClr val="dk1"/>
                </a:solidFill>
                <a:latin typeface="Courier New"/>
                <a:ea typeface="Courier New"/>
                <a:cs typeface="Courier New"/>
                <a:sym typeface="Courier New"/>
              </a:rPr>
              <a:t>&lt;/head&gt;</a:t>
            </a:r>
            <a:r>
              <a:rPr lang="en" sz="1800">
                <a:solidFill>
                  <a:schemeClr val="dk1"/>
                </a:solidFill>
                <a:latin typeface="Open Sans"/>
                <a:ea typeface="Open Sans"/>
                <a:cs typeface="Open Sans"/>
                <a:sym typeface="Open Sans"/>
              </a:rPr>
              <a:t> tag. This ends element.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7-10:</a:t>
            </a:r>
            <a:r>
              <a:rPr lang="en" sz="1800">
                <a:solidFill>
                  <a:schemeClr val="dk1"/>
                </a:solidFill>
                <a:latin typeface="Open Sans"/>
                <a:ea typeface="Open Sans"/>
                <a:cs typeface="Open Sans"/>
                <a:sym typeface="Open Sans"/>
              </a:rPr>
              <a:t> This is the </a:t>
            </a:r>
            <a:r>
              <a:rPr b="1" lang="en" sz="1800">
                <a:solidFill>
                  <a:schemeClr val="dk1"/>
                </a:solidFill>
                <a:latin typeface="Courier New"/>
                <a:ea typeface="Courier New"/>
                <a:cs typeface="Courier New"/>
                <a:sym typeface="Courier New"/>
              </a:rPr>
              <a:t>&lt;body&gt;</a:t>
            </a:r>
            <a:r>
              <a:rPr lang="en" sz="1800">
                <a:solidFill>
                  <a:schemeClr val="dk1"/>
                </a:solidFill>
                <a:latin typeface="Open Sans"/>
                <a:ea typeface="Open Sans"/>
                <a:cs typeface="Open Sans"/>
                <a:sym typeface="Open Sans"/>
              </a:rPr>
              <a:t> of your website.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11:</a:t>
            </a:r>
            <a:r>
              <a:rPr lang="en" sz="1800">
                <a:solidFill>
                  <a:schemeClr val="dk1"/>
                </a:solidFill>
                <a:latin typeface="Open Sans"/>
                <a:ea typeface="Open Sans"/>
                <a:cs typeface="Open Sans"/>
                <a:sym typeface="Open Sans"/>
              </a:rPr>
              <a:t>  This tag closes your </a:t>
            </a:r>
            <a:r>
              <a:rPr b="1" lang="en" sz="1800">
                <a:solidFill>
                  <a:schemeClr val="dk1"/>
                </a:solidFill>
                <a:latin typeface="Courier New"/>
                <a:ea typeface="Courier New"/>
                <a:cs typeface="Courier New"/>
                <a:sym typeface="Courier New"/>
              </a:rPr>
              <a:t>&lt;html&gt;</a:t>
            </a:r>
            <a:r>
              <a:rPr b="1"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element. </a:t>
            </a:r>
            <a:endParaRPr sz="1800">
              <a:solidFill>
                <a:schemeClr val="dk1"/>
              </a:solidFill>
              <a:latin typeface="Open Sans"/>
              <a:ea typeface="Open Sans"/>
              <a:cs typeface="Open Sans"/>
              <a:sym typeface="Open Sans"/>
            </a:endParaRPr>
          </a:p>
        </p:txBody>
      </p:sp>
      <p:grpSp>
        <p:nvGrpSpPr>
          <p:cNvPr id="341" name="Google Shape;341;p39"/>
          <p:cNvGrpSpPr/>
          <p:nvPr/>
        </p:nvGrpSpPr>
        <p:grpSpPr>
          <a:xfrm>
            <a:off x="399282" y="3740731"/>
            <a:ext cx="8345481" cy="2971757"/>
            <a:chOff x="1874493" y="3698830"/>
            <a:chExt cx="5392879" cy="2940587"/>
          </a:xfrm>
        </p:grpSpPr>
        <p:grpSp>
          <p:nvGrpSpPr>
            <p:cNvPr id="342" name="Google Shape;342;p39"/>
            <p:cNvGrpSpPr/>
            <p:nvPr/>
          </p:nvGrpSpPr>
          <p:grpSpPr>
            <a:xfrm>
              <a:off x="1874493" y="3698830"/>
              <a:ext cx="5392879" cy="2940587"/>
              <a:chOff x="1248950" y="4479490"/>
              <a:chExt cx="6322250" cy="2903996"/>
            </a:xfrm>
          </p:grpSpPr>
          <p:grpSp>
            <p:nvGrpSpPr>
              <p:cNvPr id="343" name="Google Shape;343;p39"/>
              <p:cNvGrpSpPr/>
              <p:nvPr/>
            </p:nvGrpSpPr>
            <p:grpSpPr>
              <a:xfrm>
                <a:off x="1248950" y="4479490"/>
                <a:ext cx="6322250" cy="2903996"/>
                <a:chOff x="1248950" y="4479490"/>
                <a:chExt cx="6322250" cy="2903996"/>
              </a:xfrm>
            </p:grpSpPr>
            <p:sp>
              <p:nvSpPr>
                <p:cNvPr id="344" name="Google Shape;344;p3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39"/>
            <p:cNvGrpSpPr/>
            <p:nvPr/>
          </p:nvGrpSpPr>
          <p:grpSpPr>
            <a:xfrm>
              <a:off x="1920399" y="3938671"/>
              <a:ext cx="5300781" cy="2676802"/>
              <a:chOff x="1464692" y="2521244"/>
              <a:chExt cx="6214280" cy="2829600"/>
            </a:xfrm>
          </p:grpSpPr>
          <p:sp>
            <p:nvSpPr>
              <p:cNvPr id="351" name="Google Shape;351;p39"/>
              <p:cNvSpPr txBox="1"/>
              <p:nvPr/>
            </p:nvSpPr>
            <p:spPr>
              <a:xfrm>
                <a:off x="1831372" y="2521244"/>
                <a:ext cx="5847600" cy="28296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indent="0" lvl="0" marL="0" rtl="0" algn="l">
                  <a:lnSpc>
                    <a:spcPct val="110795"/>
                  </a:lnSpc>
                  <a:spcBef>
                    <a:spcPts val="0"/>
                  </a:spcBef>
                  <a:spcAft>
                    <a:spcPts val="0"/>
                  </a:spcAft>
                  <a:buNone/>
                </a:pPr>
                <a:r>
                  <a:rPr b="1" lang="en">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b="1" lang="en">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b="1" lang="en">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b="1" lang="en">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b="1" lang="en">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p:txBody>
          </p:sp>
          <p:sp>
            <p:nvSpPr>
              <p:cNvPr id="352" name="Google Shape;352;p39"/>
              <p:cNvSpPr txBox="1"/>
              <p:nvPr/>
            </p:nvSpPr>
            <p:spPr>
              <a:xfrm>
                <a:off x="1464692" y="2582317"/>
                <a:ext cx="3513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grpSp>
      <p:sp>
        <p:nvSpPr>
          <p:cNvPr id="353" name="Google Shape;353;p3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0"/>
          <p:cNvSpPr txBox="1"/>
          <p:nvPr/>
        </p:nvSpPr>
        <p:spPr>
          <a:xfrm>
            <a:off x="331050" y="1339850"/>
            <a:ext cx="8481900" cy="55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latin typeface="Open Sans"/>
                <a:ea typeface="Open Sans"/>
                <a:cs typeface="Open Sans"/>
                <a:sym typeface="Open Sans"/>
              </a:rPr>
              <a:t>Open</a:t>
            </a:r>
            <a:r>
              <a:rPr b="1" lang="en" sz="2200">
                <a:solidFill>
                  <a:srgbClr val="5EA5E5"/>
                </a:solidFill>
                <a:latin typeface="Open Sans"/>
                <a:ea typeface="Open Sans"/>
                <a:cs typeface="Open Sans"/>
                <a:sym typeface="Open Sans"/>
              </a:rPr>
              <a:t> </a:t>
            </a:r>
            <a:r>
              <a:rPr b="1" lang="en" sz="2200">
                <a:solidFill>
                  <a:srgbClr val="5EA5E5"/>
                </a:solidFill>
                <a:latin typeface="Courier New"/>
                <a:ea typeface="Courier New"/>
                <a:cs typeface="Courier New"/>
                <a:sym typeface="Courier New"/>
              </a:rPr>
              <a:t>index.html</a:t>
            </a:r>
            <a:r>
              <a:rPr b="1" lang="en" sz="2200">
                <a:solidFill>
                  <a:srgbClr val="5EA5E5"/>
                </a:solidFill>
                <a:latin typeface="Open Sans"/>
                <a:ea typeface="Open Sans"/>
                <a:cs typeface="Open Sans"/>
                <a:sym typeface="Open Sans"/>
              </a:rPr>
              <a:t> </a:t>
            </a:r>
            <a:r>
              <a:rPr lang="en" sz="2200">
                <a:latin typeface="Open Sans"/>
                <a:ea typeface="Open Sans"/>
                <a:cs typeface="Open Sans"/>
                <a:sym typeface="Open Sans"/>
              </a:rPr>
              <a:t>in Glitch.</a:t>
            </a:r>
            <a:endParaRPr sz="1800">
              <a:solidFill>
                <a:schemeClr val="dk1"/>
              </a:solidFill>
              <a:latin typeface="Open Sans"/>
              <a:ea typeface="Open Sans"/>
              <a:cs typeface="Open Sans"/>
              <a:sym typeface="Open Sans"/>
            </a:endParaRPr>
          </a:p>
        </p:txBody>
      </p:sp>
      <p:pic>
        <p:nvPicPr>
          <p:cNvPr id="359" name="Google Shape;359;p40"/>
          <p:cNvPicPr preferRelativeResize="0"/>
          <p:nvPr/>
        </p:nvPicPr>
        <p:blipFill>
          <a:blip r:embed="rId3">
            <a:alphaModFix/>
          </a:blip>
          <a:stretch>
            <a:fillRect/>
          </a:stretch>
        </p:blipFill>
        <p:spPr>
          <a:xfrm>
            <a:off x="577638" y="1967749"/>
            <a:ext cx="7988724" cy="4671576"/>
          </a:xfrm>
          <a:prstGeom prst="rect">
            <a:avLst/>
          </a:prstGeom>
          <a:noFill/>
          <a:ln cap="flat" cmpd="sng" w="19050">
            <a:solidFill>
              <a:srgbClr val="000000"/>
            </a:solidFill>
            <a:prstDash val="solid"/>
            <a:round/>
            <a:headEnd len="sm" w="sm" type="none"/>
            <a:tailEnd len="sm" w="sm" type="none"/>
          </a:ln>
        </p:spPr>
      </p:pic>
      <p:sp>
        <p:nvSpPr>
          <p:cNvPr id="360" name="Google Shape;360;p4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What’s in our HTML?</a:t>
            </a:r>
            <a:endParaRPr sz="3000"/>
          </a:p>
        </p:txBody>
      </p:sp>
      <p:sp>
        <p:nvSpPr>
          <p:cNvPr id="361" name="Google Shape;361;p4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1"/>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i</a:t>
            </a:r>
            <a:r>
              <a:rPr lang="en" sz="3000">
                <a:latin typeface="Courier New"/>
                <a:ea typeface="Courier New"/>
                <a:cs typeface="Courier New"/>
                <a:sym typeface="Courier New"/>
              </a:rPr>
              <a:t>ndex.html</a:t>
            </a:r>
            <a:r>
              <a:rPr lang="en" sz="3000"/>
              <a:t> I</a:t>
            </a:r>
            <a:endParaRPr sz="3000"/>
          </a:p>
        </p:txBody>
      </p:sp>
      <p:pic>
        <p:nvPicPr>
          <p:cNvPr id="367" name="Google Shape;367;p41"/>
          <p:cNvPicPr preferRelativeResize="0"/>
          <p:nvPr/>
        </p:nvPicPr>
        <p:blipFill>
          <a:blip r:embed="rId3">
            <a:alphaModFix/>
          </a:blip>
          <a:stretch>
            <a:fillRect/>
          </a:stretch>
        </p:blipFill>
        <p:spPr>
          <a:xfrm>
            <a:off x="541137" y="3218325"/>
            <a:ext cx="8061725" cy="2923100"/>
          </a:xfrm>
          <a:prstGeom prst="rect">
            <a:avLst/>
          </a:prstGeom>
          <a:noFill/>
          <a:ln cap="flat" cmpd="sng" w="19050">
            <a:solidFill>
              <a:srgbClr val="000000"/>
            </a:solidFill>
            <a:prstDash val="solid"/>
            <a:round/>
            <a:headEnd len="sm" w="sm" type="none"/>
            <a:tailEnd len="sm" w="sm" type="none"/>
          </a:ln>
        </p:spPr>
      </p:pic>
      <p:sp>
        <p:nvSpPr>
          <p:cNvPr id="368" name="Google Shape;368;p41"/>
          <p:cNvSpPr txBox="1"/>
          <p:nvPr/>
        </p:nvSpPr>
        <p:spPr>
          <a:xfrm>
            <a:off x="329100" y="1416050"/>
            <a:ext cx="84858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Line 5-7:</a:t>
            </a:r>
            <a:r>
              <a:rPr lang="en" sz="1800">
                <a:solidFill>
                  <a:schemeClr val="dk1"/>
                </a:solidFill>
                <a:latin typeface="Open Sans"/>
                <a:ea typeface="Open Sans"/>
                <a:cs typeface="Open Sans"/>
                <a:sym typeface="Open Sans"/>
              </a:rPr>
              <a:t> </a:t>
            </a:r>
            <a:r>
              <a:rPr b="1" lang="en" sz="1800">
                <a:solidFill>
                  <a:schemeClr val="dk1"/>
                </a:solidFill>
                <a:latin typeface="Courier New"/>
                <a:ea typeface="Courier New"/>
                <a:cs typeface="Courier New"/>
                <a:sym typeface="Courier New"/>
              </a:rPr>
              <a:t>&lt;meta&gt;</a:t>
            </a:r>
            <a:r>
              <a:rPr lang="en" sz="1800">
                <a:solidFill>
                  <a:schemeClr val="dk1"/>
                </a:solidFill>
                <a:latin typeface="Open Sans"/>
                <a:ea typeface="Open Sans"/>
                <a:cs typeface="Open Sans"/>
                <a:sym typeface="Open Sans"/>
              </a:rPr>
              <a:t> tags contain information about how the page should be rendered. </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b="1" sz="1800">
              <a:solidFill>
                <a:schemeClr val="dk1"/>
              </a:solidFill>
              <a:latin typeface="Open Sans"/>
              <a:ea typeface="Open Sans"/>
              <a:cs typeface="Open Sans"/>
              <a:sym typeface="Open Sans"/>
            </a:endParaRPr>
          </a:p>
        </p:txBody>
      </p:sp>
      <p:sp>
        <p:nvSpPr>
          <p:cNvPr id="369" name="Google Shape;369;p4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2"/>
          <p:cNvSpPr txBox="1"/>
          <p:nvPr/>
        </p:nvSpPr>
        <p:spPr>
          <a:xfrm>
            <a:off x="329100" y="1416050"/>
            <a:ext cx="84858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chemeClr val="dk1"/>
                </a:solidFill>
                <a:latin typeface="Open Sans"/>
                <a:ea typeface="Open Sans"/>
                <a:cs typeface="Open Sans"/>
                <a:sym typeface="Open Sans"/>
              </a:rPr>
              <a:t>Line 8-11:</a:t>
            </a:r>
            <a:r>
              <a:rPr lang="en" sz="1800">
                <a:solidFill>
                  <a:schemeClr val="dk1"/>
                </a:solidFill>
                <a:latin typeface="Open Sans"/>
                <a:ea typeface="Open Sans"/>
                <a:cs typeface="Open Sans"/>
                <a:sym typeface="Open Sans"/>
              </a:rPr>
              <a:t> </a:t>
            </a:r>
            <a:r>
              <a:rPr b="1" lang="en" sz="1800">
                <a:solidFill>
                  <a:schemeClr val="dk1"/>
                </a:solidFill>
                <a:latin typeface="Courier New"/>
                <a:ea typeface="Courier New"/>
                <a:cs typeface="Courier New"/>
                <a:sym typeface="Courier New"/>
              </a:rPr>
              <a:t>&lt;Link&gt;</a:t>
            </a:r>
            <a:r>
              <a:rPr lang="en" sz="1800">
                <a:solidFill>
                  <a:schemeClr val="dk1"/>
                </a:solidFill>
                <a:latin typeface="Open Sans"/>
                <a:ea typeface="Open Sans"/>
                <a:cs typeface="Open Sans"/>
                <a:sym typeface="Open Sans"/>
              </a:rPr>
              <a:t> tags connect your HTML to other files. Our HTML is connected to two files that we have in our project: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solidFill>
                  <a:schemeClr val="dk1"/>
                </a:solidFill>
                <a:latin typeface="Courier New"/>
                <a:ea typeface="Courier New"/>
                <a:cs typeface="Courier New"/>
                <a:sym typeface="Courier New"/>
              </a:rPr>
              <a:t>style.css</a:t>
            </a:r>
            <a:r>
              <a:rPr lang="en" sz="1800">
                <a:solidFill>
                  <a:schemeClr val="dk1"/>
                </a:solidFill>
                <a:latin typeface="Open Sans"/>
                <a:ea typeface="Open Sans"/>
                <a:cs typeface="Open Sans"/>
                <a:sym typeface="Open Sans"/>
              </a:rPr>
              <a:t> – our main stylesheet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solidFill>
                  <a:schemeClr val="dk1"/>
                </a:solidFill>
                <a:latin typeface="Courier New"/>
                <a:ea typeface="Courier New"/>
                <a:cs typeface="Courier New"/>
                <a:sym typeface="Courier New"/>
              </a:rPr>
              <a:t>media-queries.css</a:t>
            </a:r>
            <a:r>
              <a:rPr lang="en" sz="1800">
                <a:solidFill>
                  <a:schemeClr val="dk1"/>
                </a:solidFill>
                <a:latin typeface="Open Sans"/>
                <a:ea typeface="Open Sans"/>
                <a:cs typeface="Open Sans"/>
                <a:sym typeface="Open Sans"/>
              </a:rPr>
              <a:t> – the stylesheet that makes our web page look nice on various devices </a:t>
            </a:r>
            <a:endParaRPr sz="1800">
              <a:solidFill>
                <a:schemeClr val="dk1"/>
              </a:solidFill>
              <a:latin typeface="Open Sans"/>
              <a:ea typeface="Open Sans"/>
              <a:cs typeface="Open Sans"/>
              <a:sym typeface="Open Sans"/>
            </a:endParaRPr>
          </a:p>
        </p:txBody>
      </p:sp>
      <p:sp>
        <p:nvSpPr>
          <p:cNvPr id="375" name="Google Shape;375;p42"/>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index.html</a:t>
            </a:r>
            <a:r>
              <a:rPr lang="en" sz="3000"/>
              <a:t> II</a:t>
            </a:r>
            <a:endParaRPr sz="3000"/>
          </a:p>
        </p:txBody>
      </p:sp>
      <p:pic>
        <p:nvPicPr>
          <p:cNvPr id="376" name="Google Shape;376;p42"/>
          <p:cNvPicPr preferRelativeResize="0"/>
          <p:nvPr/>
        </p:nvPicPr>
        <p:blipFill>
          <a:blip r:embed="rId3">
            <a:alphaModFix/>
          </a:blip>
          <a:stretch>
            <a:fillRect/>
          </a:stretch>
        </p:blipFill>
        <p:spPr>
          <a:xfrm>
            <a:off x="881538" y="4029350"/>
            <a:ext cx="7380928" cy="2676250"/>
          </a:xfrm>
          <a:prstGeom prst="rect">
            <a:avLst/>
          </a:prstGeom>
          <a:noFill/>
          <a:ln cap="flat" cmpd="sng" w="19050">
            <a:solidFill>
              <a:srgbClr val="000000"/>
            </a:solidFill>
            <a:prstDash val="solid"/>
            <a:round/>
            <a:headEnd len="sm" w="sm" type="none"/>
            <a:tailEnd len="sm" w="sm" type="none"/>
          </a:ln>
        </p:spPr>
      </p:pic>
      <p:sp>
        <p:nvSpPr>
          <p:cNvPr id="377" name="Google Shape;377;p4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3"/>
          <p:cNvSpPr txBox="1"/>
          <p:nvPr/>
        </p:nvSpPr>
        <p:spPr>
          <a:xfrm>
            <a:off x="329100" y="1416050"/>
            <a:ext cx="84858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chemeClr val="dk1"/>
                </a:solidFill>
                <a:latin typeface="Open Sans"/>
                <a:ea typeface="Open Sans"/>
                <a:cs typeface="Open Sans"/>
                <a:sym typeface="Open Sans"/>
              </a:rPr>
              <a:t>Line 8-11:</a:t>
            </a:r>
            <a:r>
              <a:rPr lang="en" sz="1800">
                <a:solidFill>
                  <a:schemeClr val="dk1"/>
                </a:solidFill>
                <a:latin typeface="Open Sans"/>
                <a:ea typeface="Open Sans"/>
                <a:cs typeface="Open Sans"/>
                <a:sym typeface="Open Sans"/>
              </a:rPr>
              <a:t> </a:t>
            </a:r>
            <a:r>
              <a:rPr b="1" lang="en" sz="1800">
                <a:solidFill>
                  <a:schemeClr val="dk1"/>
                </a:solidFill>
                <a:latin typeface="Courier New"/>
                <a:ea typeface="Courier New"/>
                <a:cs typeface="Courier New"/>
                <a:sym typeface="Courier New"/>
              </a:rPr>
              <a:t>&lt;Link&gt;</a:t>
            </a:r>
            <a:r>
              <a:rPr lang="en" sz="1800">
                <a:solidFill>
                  <a:schemeClr val="dk1"/>
                </a:solidFill>
                <a:latin typeface="Open Sans"/>
                <a:ea typeface="Open Sans"/>
                <a:cs typeface="Open Sans"/>
                <a:sym typeface="Open Sans"/>
              </a:rPr>
              <a:t> tags connect your HTML to other files. Our HTML is connected to two files that we don't have in our project from: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solidFill>
                  <a:srgbClr val="5EA5E5"/>
                </a:solidFill>
                <a:latin typeface="Open Sans"/>
                <a:ea typeface="Open Sans"/>
                <a:cs typeface="Open Sans"/>
                <a:sym typeface="Open Sans"/>
              </a:rPr>
              <a:t>fonts.googleapis.com</a:t>
            </a:r>
            <a:r>
              <a:rPr lang="en" sz="1800">
                <a:solidFill>
                  <a:schemeClr val="dk1"/>
                </a:solidFill>
                <a:latin typeface="Open Sans"/>
                <a:ea typeface="Open Sans"/>
                <a:cs typeface="Open Sans"/>
                <a:sym typeface="Open Sans"/>
              </a:rPr>
              <a:t>, which allows us to add fonts to our website</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solidFill>
                  <a:srgbClr val="5EA5E5"/>
                </a:solidFill>
                <a:latin typeface="Open Sans"/>
                <a:ea typeface="Open Sans"/>
                <a:cs typeface="Open Sans"/>
                <a:sym typeface="Open Sans"/>
              </a:rPr>
              <a:t>maxcdn.bootstrapdcdn.com</a:t>
            </a:r>
            <a:r>
              <a:rPr lang="en" sz="1800">
                <a:solidFill>
                  <a:schemeClr val="dk1"/>
                </a:solidFill>
                <a:latin typeface="Open Sans"/>
                <a:ea typeface="Open Sans"/>
                <a:cs typeface="Open Sans"/>
                <a:sym typeface="Open Sans"/>
              </a:rPr>
              <a:t>, which allows us to use an icon library called Font Awesome to add icons to our page </a:t>
            </a:r>
            <a:endParaRPr sz="1800">
              <a:solidFill>
                <a:schemeClr val="dk1"/>
              </a:solidFill>
              <a:latin typeface="Open Sans"/>
              <a:ea typeface="Open Sans"/>
              <a:cs typeface="Open Sans"/>
              <a:sym typeface="Open Sans"/>
            </a:endParaRPr>
          </a:p>
        </p:txBody>
      </p:sp>
      <p:sp>
        <p:nvSpPr>
          <p:cNvPr id="383" name="Google Shape;383;p43"/>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index.html</a:t>
            </a:r>
            <a:r>
              <a:rPr lang="en" sz="3000"/>
              <a:t> III</a:t>
            </a:r>
            <a:endParaRPr sz="3000"/>
          </a:p>
        </p:txBody>
      </p:sp>
      <p:pic>
        <p:nvPicPr>
          <p:cNvPr id="384" name="Google Shape;384;p43"/>
          <p:cNvPicPr preferRelativeResize="0"/>
          <p:nvPr/>
        </p:nvPicPr>
        <p:blipFill>
          <a:blip r:embed="rId3">
            <a:alphaModFix/>
          </a:blip>
          <a:stretch>
            <a:fillRect/>
          </a:stretch>
        </p:blipFill>
        <p:spPr>
          <a:xfrm>
            <a:off x="881538" y="4029350"/>
            <a:ext cx="7380928" cy="2676250"/>
          </a:xfrm>
          <a:prstGeom prst="rect">
            <a:avLst/>
          </a:prstGeom>
          <a:noFill/>
          <a:ln cap="flat" cmpd="sng" w="19050">
            <a:solidFill>
              <a:srgbClr val="000000"/>
            </a:solidFill>
            <a:prstDash val="solid"/>
            <a:round/>
            <a:headEnd len="sm" w="sm" type="none"/>
            <a:tailEnd len="sm" w="sm" type="none"/>
          </a:ln>
        </p:spPr>
      </p:pic>
      <p:sp>
        <p:nvSpPr>
          <p:cNvPr id="385" name="Google Shape;385;p4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4"/>
          <p:cNvSpPr txBox="1"/>
          <p:nvPr/>
        </p:nvSpPr>
        <p:spPr>
          <a:xfrm>
            <a:off x="329100" y="1416050"/>
            <a:ext cx="8485800" cy="25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chemeClr val="dk1"/>
                </a:solidFill>
                <a:latin typeface="Open Sans"/>
                <a:ea typeface="Open Sans"/>
                <a:cs typeface="Open Sans"/>
                <a:sym typeface="Open Sans"/>
              </a:rPr>
              <a:t>Line 14 - 25:</a:t>
            </a:r>
            <a:r>
              <a:rPr lang="en" sz="1800">
                <a:solidFill>
                  <a:schemeClr val="dk1"/>
                </a:solidFill>
                <a:latin typeface="Open Sans"/>
                <a:ea typeface="Open Sans"/>
                <a:cs typeface="Open Sans"/>
                <a:sym typeface="Open Sans"/>
              </a:rPr>
              <a:t> All of the visible content of our website is between the opening and closing </a:t>
            </a:r>
            <a:r>
              <a:rPr b="1" lang="en" sz="1800">
                <a:solidFill>
                  <a:schemeClr val="dk1"/>
                </a:solidFill>
                <a:latin typeface="Courier New"/>
                <a:ea typeface="Courier New"/>
                <a:cs typeface="Courier New"/>
                <a:sym typeface="Courier New"/>
              </a:rPr>
              <a:t>&lt;body&gt;</a:t>
            </a:r>
            <a:r>
              <a:rPr lang="en" sz="1800">
                <a:solidFill>
                  <a:schemeClr val="dk1"/>
                </a:solidFill>
                <a:latin typeface="Open Sans"/>
                <a:ea typeface="Open Sans"/>
                <a:cs typeface="Open Sans"/>
                <a:sym typeface="Open Sans"/>
              </a:rPr>
              <a:t> tags.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solidFill>
                  <a:schemeClr val="dk1"/>
                </a:solidFill>
                <a:latin typeface="Consolas"/>
                <a:ea typeface="Consolas"/>
                <a:cs typeface="Consolas"/>
                <a:sym typeface="Consolas"/>
              </a:rPr>
              <a:t>&lt;h1&gt;</a:t>
            </a:r>
            <a:r>
              <a:rPr lang="en" sz="1800">
                <a:solidFill>
                  <a:schemeClr val="dk1"/>
                </a:solidFill>
                <a:latin typeface="Open Sans"/>
                <a:ea typeface="Open Sans"/>
                <a:cs typeface="Open Sans"/>
                <a:sym typeface="Open Sans"/>
              </a:rPr>
              <a:t> is a header tag. These range from </a:t>
            </a:r>
            <a:r>
              <a:rPr lang="en" sz="1800">
                <a:solidFill>
                  <a:schemeClr val="dk1"/>
                </a:solidFill>
                <a:latin typeface="Consolas"/>
                <a:ea typeface="Consolas"/>
                <a:cs typeface="Consolas"/>
                <a:sym typeface="Consolas"/>
              </a:rPr>
              <a:t>&lt;h1&gt;</a:t>
            </a:r>
            <a:r>
              <a:rPr lang="en" sz="1800">
                <a:solidFill>
                  <a:schemeClr val="dk1"/>
                </a:solidFill>
                <a:latin typeface="Open Sans"/>
                <a:ea typeface="Open Sans"/>
                <a:cs typeface="Open Sans"/>
                <a:sym typeface="Open Sans"/>
              </a:rPr>
              <a:t> to </a:t>
            </a:r>
            <a:r>
              <a:rPr lang="en" sz="1800">
                <a:solidFill>
                  <a:schemeClr val="dk1"/>
                </a:solidFill>
                <a:latin typeface="Consolas"/>
                <a:ea typeface="Consolas"/>
                <a:cs typeface="Consolas"/>
                <a:sym typeface="Consolas"/>
              </a:rPr>
              <a:t>&lt;h6&gt;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Consolas"/>
                <a:ea typeface="Consolas"/>
                <a:cs typeface="Consolas"/>
                <a:sym typeface="Consolas"/>
              </a:rPr>
              <a:t>&lt;p&gt;</a:t>
            </a:r>
            <a:r>
              <a:rPr lang="en" sz="1800">
                <a:solidFill>
                  <a:schemeClr val="dk1"/>
                </a:solidFill>
                <a:latin typeface="Open Sans"/>
                <a:ea typeface="Open Sans"/>
                <a:cs typeface="Open Sans"/>
                <a:sym typeface="Open Sans"/>
              </a:rPr>
              <a:t> is a paragraph tag.</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lang="en" sz="1800">
                <a:solidFill>
                  <a:schemeClr val="dk1"/>
                </a:solidFill>
                <a:latin typeface="Open Sans"/>
                <a:ea typeface="Open Sans"/>
                <a:cs typeface="Open Sans"/>
                <a:sym typeface="Open Sans"/>
              </a:rPr>
              <a:t>Lines 23-24 make the Glitch fish appear in the corner. </a:t>
            </a:r>
            <a:endParaRPr sz="1800">
              <a:solidFill>
                <a:schemeClr val="dk1"/>
              </a:solidFill>
              <a:latin typeface="Open Sans"/>
              <a:ea typeface="Open Sans"/>
              <a:cs typeface="Open Sans"/>
              <a:sym typeface="Open Sans"/>
            </a:endParaRPr>
          </a:p>
        </p:txBody>
      </p:sp>
      <p:sp>
        <p:nvSpPr>
          <p:cNvPr id="391" name="Google Shape;391;p44"/>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urier New"/>
                <a:ea typeface="Courier New"/>
                <a:cs typeface="Courier New"/>
                <a:sym typeface="Courier New"/>
              </a:rPr>
              <a:t>index.html</a:t>
            </a:r>
            <a:r>
              <a:rPr lang="en" sz="3000">
                <a:solidFill>
                  <a:schemeClr val="dk1"/>
                </a:solidFill>
              </a:rPr>
              <a:t> IV</a:t>
            </a:r>
            <a:endParaRPr sz="3000"/>
          </a:p>
        </p:txBody>
      </p:sp>
      <p:pic>
        <p:nvPicPr>
          <p:cNvPr id="392" name="Google Shape;392;p44"/>
          <p:cNvPicPr preferRelativeResize="0"/>
          <p:nvPr/>
        </p:nvPicPr>
        <p:blipFill rotWithShape="1">
          <a:blip r:embed="rId3">
            <a:alphaModFix/>
          </a:blip>
          <a:srcRect b="0" l="0" r="6855" t="0"/>
          <a:stretch/>
        </p:blipFill>
        <p:spPr>
          <a:xfrm>
            <a:off x="881538" y="4118060"/>
            <a:ext cx="7380926" cy="2498828"/>
          </a:xfrm>
          <a:prstGeom prst="rect">
            <a:avLst/>
          </a:prstGeom>
          <a:noFill/>
          <a:ln cap="flat" cmpd="sng" w="19050">
            <a:solidFill>
              <a:srgbClr val="000000"/>
            </a:solidFill>
            <a:prstDash val="solid"/>
            <a:round/>
            <a:headEnd len="sm" w="sm" type="none"/>
            <a:tailEnd len="sm" w="sm" type="none"/>
          </a:ln>
        </p:spPr>
      </p:pic>
      <p:sp>
        <p:nvSpPr>
          <p:cNvPr id="393" name="Google Shape;393;p4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5"/>
          <p:cNvSpPr txBox="1"/>
          <p:nvPr/>
        </p:nvSpPr>
        <p:spPr>
          <a:xfrm>
            <a:off x="840000" y="2128650"/>
            <a:ext cx="7464000" cy="26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That was a deep dive into </a:t>
            </a:r>
            <a:r>
              <a:rPr b="1" lang="en" sz="3000">
                <a:solidFill>
                  <a:schemeClr val="lt1"/>
                </a:solidFill>
                <a:latin typeface="Courier New"/>
                <a:ea typeface="Courier New"/>
                <a:cs typeface="Courier New"/>
                <a:sym typeface="Courier New"/>
              </a:rPr>
              <a:t>index.html</a:t>
            </a:r>
            <a:r>
              <a:rPr b="1" lang="en" sz="3000">
                <a:solidFill>
                  <a:schemeClr val="lt1"/>
                </a:solidFill>
                <a:latin typeface="Open Sans"/>
                <a:ea typeface="Open Sans"/>
                <a:cs typeface="Open Sans"/>
                <a:sym typeface="Open Sans"/>
              </a:rPr>
              <a:t>. Remember, HTML is the skeleton of your web page. Some of the text on our page is blue, and some of it is bigger than other parts.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FD966"/>
              </a:solidFill>
              <a:latin typeface="Open Sans"/>
              <a:ea typeface="Open Sans"/>
              <a:cs typeface="Open Sans"/>
              <a:sym typeface="Open Sans"/>
            </a:endParaRPr>
          </a:p>
          <a:p>
            <a:pPr indent="0" lvl="0" marL="0" rtl="0" algn="ctr">
              <a:spcBef>
                <a:spcPts val="0"/>
              </a:spcBef>
              <a:spcAft>
                <a:spcPts val="0"/>
              </a:spcAft>
              <a:buNone/>
            </a:pPr>
            <a:r>
              <a:rPr b="1" lang="en" sz="3400">
                <a:solidFill>
                  <a:srgbClr val="FFD966"/>
                </a:solidFill>
                <a:latin typeface="Open Sans"/>
                <a:ea typeface="Open Sans"/>
                <a:cs typeface="Open Sans"/>
                <a:sym typeface="Open Sans"/>
              </a:rPr>
              <a:t>How do we style HTML elements? </a:t>
            </a:r>
            <a:endParaRPr b="1" sz="3400">
              <a:solidFill>
                <a:srgbClr val="FFD966"/>
              </a:solidFill>
              <a:latin typeface="Open Sans"/>
              <a:ea typeface="Open Sans"/>
              <a:cs typeface="Open Sans"/>
              <a:sym typeface="Open Sans"/>
            </a:endParaRPr>
          </a:p>
        </p:txBody>
      </p:sp>
      <p:sp>
        <p:nvSpPr>
          <p:cNvPr id="400" name="Google Shape;400;p4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46"/>
          <p:cNvSpPr txBox="1"/>
          <p:nvPr/>
        </p:nvSpPr>
        <p:spPr>
          <a:xfrm>
            <a:off x="1302300" y="2128650"/>
            <a:ext cx="6539400" cy="26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D966"/>
                </a:solidFill>
                <a:latin typeface="Open Sans"/>
                <a:ea typeface="Open Sans"/>
                <a:cs typeface="Open Sans"/>
                <a:sym typeface="Open Sans"/>
              </a:rPr>
              <a:t>Using CSS! </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Open </a:t>
            </a:r>
            <a:r>
              <a:rPr b="1" lang="en" sz="3000">
                <a:solidFill>
                  <a:schemeClr val="lt1"/>
                </a:solidFill>
                <a:latin typeface="Courier New"/>
                <a:ea typeface="Courier New"/>
                <a:cs typeface="Courier New"/>
                <a:sym typeface="Courier New"/>
              </a:rPr>
              <a:t>style.css</a:t>
            </a:r>
            <a:r>
              <a:rPr b="1" lang="en" sz="3000">
                <a:solidFill>
                  <a:schemeClr val="lt1"/>
                </a:solidFill>
                <a:latin typeface="Open Sans"/>
                <a:ea typeface="Open Sans"/>
                <a:cs typeface="Open Sans"/>
                <a:sym typeface="Open Sans"/>
              </a:rPr>
              <a:t> in Glitch and let's dive in!</a:t>
            </a:r>
            <a:endParaRPr b="1" sz="3000">
              <a:solidFill>
                <a:schemeClr val="lt1"/>
              </a:solidFill>
              <a:latin typeface="Open Sans"/>
              <a:ea typeface="Open Sans"/>
              <a:cs typeface="Open Sans"/>
              <a:sym typeface="Open Sans"/>
            </a:endParaRPr>
          </a:p>
        </p:txBody>
      </p:sp>
      <p:sp>
        <p:nvSpPr>
          <p:cNvPr id="407" name="Google Shape;407;p4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7"/>
          <p:cNvSpPr txBox="1"/>
          <p:nvPr>
            <p:ph idx="1" type="body"/>
          </p:nvPr>
        </p:nvSpPr>
        <p:spPr>
          <a:xfrm>
            <a:off x="3050263" y="3431250"/>
            <a:ext cx="3739200" cy="2475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2400">
                <a:latin typeface="Courier New"/>
                <a:ea typeface="Courier New"/>
                <a:cs typeface="Courier New"/>
                <a:sym typeface="Courier New"/>
              </a:rPr>
              <a:t>h1 {</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 sz="2400">
                <a:latin typeface="Courier New"/>
                <a:ea typeface="Courier New"/>
                <a:cs typeface="Courier New"/>
                <a:sym typeface="Courier New"/>
              </a:rPr>
              <a:t>  color: blue;</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cxnSp>
        <p:nvCxnSpPr>
          <p:cNvPr id="413" name="Google Shape;413;p47"/>
          <p:cNvCxnSpPr/>
          <p:nvPr/>
        </p:nvCxnSpPr>
        <p:spPr>
          <a:xfrm rot="10800000">
            <a:off x="4028838" y="5267825"/>
            <a:ext cx="11700" cy="949800"/>
          </a:xfrm>
          <a:prstGeom prst="straightConnector1">
            <a:avLst/>
          </a:prstGeom>
          <a:noFill/>
          <a:ln cap="flat" cmpd="sng" w="38100">
            <a:solidFill>
              <a:schemeClr val="dk2"/>
            </a:solidFill>
            <a:prstDash val="solid"/>
            <a:round/>
            <a:headEnd len="med" w="med" type="none"/>
            <a:tailEnd len="med" w="med" type="triangle"/>
          </a:ln>
        </p:spPr>
      </p:cxnSp>
      <p:cxnSp>
        <p:nvCxnSpPr>
          <p:cNvPr id="414" name="Google Shape;414;p47"/>
          <p:cNvCxnSpPr/>
          <p:nvPr/>
        </p:nvCxnSpPr>
        <p:spPr>
          <a:xfrm rot="10800000">
            <a:off x="5485063" y="5267825"/>
            <a:ext cx="11700" cy="949800"/>
          </a:xfrm>
          <a:prstGeom prst="straightConnector1">
            <a:avLst/>
          </a:prstGeom>
          <a:noFill/>
          <a:ln cap="flat" cmpd="sng" w="38100">
            <a:solidFill>
              <a:schemeClr val="dk2"/>
            </a:solidFill>
            <a:prstDash val="solid"/>
            <a:round/>
            <a:headEnd len="med" w="med" type="none"/>
            <a:tailEnd len="med" w="med" type="triangle"/>
          </a:ln>
        </p:spPr>
      </p:cxnSp>
      <p:sp>
        <p:nvSpPr>
          <p:cNvPr id="415" name="Google Shape;415;p47"/>
          <p:cNvSpPr/>
          <p:nvPr/>
        </p:nvSpPr>
        <p:spPr>
          <a:xfrm>
            <a:off x="4725913" y="4974950"/>
            <a:ext cx="1530000" cy="49200"/>
          </a:xfrm>
          <a:prstGeom prst="re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3519138" y="4974950"/>
            <a:ext cx="1031100" cy="49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txBox="1"/>
          <p:nvPr>
            <p:ph idx="1" type="body"/>
          </p:nvPr>
        </p:nvSpPr>
        <p:spPr>
          <a:xfrm>
            <a:off x="3195913" y="5980500"/>
            <a:ext cx="15300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Property</a:t>
            </a:r>
            <a:endParaRPr sz="2400"/>
          </a:p>
        </p:txBody>
      </p:sp>
      <p:sp>
        <p:nvSpPr>
          <p:cNvPr id="418" name="Google Shape;418;p47"/>
          <p:cNvSpPr txBox="1"/>
          <p:nvPr>
            <p:ph idx="1" type="body"/>
          </p:nvPr>
        </p:nvSpPr>
        <p:spPr>
          <a:xfrm>
            <a:off x="4725913" y="5980500"/>
            <a:ext cx="16110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Value</a:t>
            </a:r>
            <a:endParaRPr sz="2400"/>
          </a:p>
        </p:txBody>
      </p:sp>
      <p:cxnSp>
        <p:nvCxnSpPr>
          <p:cNvPr id="419" name="Google Shape;419;p47"/>
          <p:cNvCxnSpPr>
            <a:stCxn id="420" idx="3"/>
          </p:cNvCxnSpPr>
          <p:nvPr/>
        </p:nvCxnSpPr>
        <p:spPr>
          <a:xfrm flipH="1" rot="10800000">
            <a:off x="2136738" y="4008600"/>
            <a:ext cx="797400" cy="5700"/>
          </a:xfrm>
          <a:prstGeom prst="straightConnector1">
            <a:avLst/>
          </a:prstGeom>
          <a:noFill/>
          <a:ln cap="flat" cmpd="sng" w="38100">
            <a:solidFill>
              <a:schemeClr val="dk2"/>
            </a:solidFill>
            <a:prstDash val="solid"/>
            <a:round/>
            <a:headEnd len="med" w="med" type="none"/>
            <a:tailEnd len="med" w="med" type="triangle"/>
          </a:ln>
        </p:spPr>
      </p:cxnSp>
      <p:sp>
        <p:nvSpPr>
          <p:cNvPr id="420" name="Google Shape;420;p47"/>
          <p:cNvSpPr txBox="1"/>
          <p:nvPr>
            <p:ph idx="1" type="body"/>
          </p:nvPr>
        </p:nvSpPr>
        <p:spPr>
          <a:xfrm>
            <a:off x="525738" y="3726450"/>
            <a:ext cx="1611000" cy="575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Selector</a:t>
            </a:r>
            <a:endParaRPr sz="2400"/>
          </a:p>
        </p:txBody>
      </p:sp>
      <p:sp>
        <p:nvSpPr>
          <p:cNvPr id="421" name="Google Shape;421;p4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47"/>
          <p:cNvSpPr txBox="1"/>
          <p:nvPr/>
        </p:nvSpPr>
        <p:spPr>
          <a:xfrm>
            <a:off x="615300" y="1475850"/>
            <a:ext cx="7913400" cy="20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This is a CSS Rule Set.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The </a:t>
            </a:r>
            <a:r>
              <a:rPr b="1" lang="en" sz="2200">
                <a:solidFill>
                  <a:srgbClr val="5EA5E5"/>
                </a:solidFill>
                <a:latin typeface="Open Sans"/>
                <a:ea typeface="Open Sans"/>
                <a:cs typeface="Open Sans"/>
                <a:sym typeface="Open Sans"/>
              </a:rPr>
              <a:t>selector</a:t>
            </a:r>
            <a:r>
              <a:rPr lang="en" sz="2200">
                <a:solidFill>
                  <a:schemeClr val="dk1"/>
                </a:solidFill>
                <a:latin typeface="Open Sans"/>
                <a:ea typeface="Open Sans"/>
                <a:cs typeface="Open Sans"/>
                <a:sym typeface="Open Sans"/>
              </a:rPr>
              <a:t> specifies which elements to style.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b="1" lang="en" sz="2200">
                <a:solidFill>
                  <a:srgbClr val="5EA5E5"/>
                </a:solidFill>
                <a:latin typeface="Open Sans"/>
                <a:ea typeface="Open Sans"/>
                <a:cs typeface="Open Sans"/>
                <a:sym typeface="Open Sans"/>
              </a:rPr>
              <a:t>property</a:t>
            </a:r>
            <a:r>
              <a:rPr lang="en" sz="2200">
                <a:solidFill>
                  <a:schemeClr val="dk1"/>
                </a:solidFill>
                <a:latin typeface="Open Sans"/>
                <a:ea typeface="Open Sans"/>
                <a:cs typeface="Open Sans"/>
                <a:sym typeface="Open Sans"/>
              </a:rPr>
              <a:t> is a characteristic of an element we can </a:t>
            </a:r>
            <a:r>
              <a:rPr lang="en" sz="2200">
                <a:solidFill>
                  <a:schemeClr val="dk1"/>
                </a:solidFill>
                <a:latin typeface="Open Sans"/>
                <a:ea typeface="Open Sans"/>
                <a:cs typeface="Open Sans"/>
                <a:sym typeface="Open Sans"/>
              </a:rPr>
              <a:t>set</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b="1" lang="en" sz="2200">
                <a:solidFill>
                  <a:srgbClr val="5EA5E5"/>
                </a:solidFill>
                <a:latin typeface="Open Sans"/>
                <a:ea typeface="Open Sans"/>
                <a:cs typeface="Open Sans"/>
                <a:sym typeface="Open Sans"/>
              </a:rPr>
              <a:t>value</a:t>
            </a:r>
            <a:r>
              <a:rPr lang="en" sz="2200">
                <a:solidFill>
                  <a:schemeClr val="dk1"/>
                </a:solidFill>
                <a:latin typeface="Open Sans"/>
                <a:ea typeface="Open Sans"/>
                <a:cs typeface="Open Sans"/>
                <a:sym typeface="Open Sans"/>
              </a:rPr>
              <a:t> is how that property should appear. </a:t>
            </a:r>
            <a:endParaRPr sz="2200">
              <a:solidFill>
                <a:schemeClr val="dk1"/>
              </a:solidFill>
              <a:latin typeface="Open Sans"/>
              <a:ea typeface="Open Sans"/>
              <a:cs typeface="Open Sans"/>
              <a:sym typeface="Open Sans"/>
            </a:endParaRPr>
          </a:p>
        </p:txBody>
      </p:sp>
      <p:sp>
        <p:nvSpPr>
          <p:cNvPr id="423" name="Google Shape;423;p4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CSS Syntax</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1"/>
          <p:cNvSpPr txBox="1"/>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rgbClr val="FFFFFF"/>
                </a:solidFill>
                <a:latin typeface="Open Sans"/>
                <a:ea typeface="Open Sans"/>
                <a:cs typeface="Open Sans"/>
                <a:sym typeface="Open Sans"/>
              </a:rPr>
              <a:t>Using your Web Browser, </a:t>
            </a:r>
            <a:endParaRPr i="1" sz="30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3000">
                <a:solidFill>
                  <a:srgbClr val="FFFFFF"/>
                </a:solidFill>
                <a:latin typeface="Open Sans"/>
                <a:ea typeface="Open Sans"/>
                <a:cs typeface="Open Sans"/>
                <a:sym typeface="Open Sans"/>
              </a:rPr>
              <a:t>Open this URL &amp; Fill out the Form: </a:t>
            </a:r>
            <a:endParaRPr i="1" sz="3000">
              <a:solidFill>
                <a:srgbClr val="FFFFFF"/>
              </a:solidFill>
              <a:latin typeface="Open Sans"/>
              <a:ea typeface="Open Sans"/>
              <a:cs typeface="Open Sans"/>
              <a:sym typeface="Open Sans"/>
            </a:endParaRPr>
          </a:p>
        </p:txBody>
      </p:sp>
      <p:sp>
        <p:nvSpPr>
          <p:cNvPr id="140" name="Google Shape;140;p21"/>
          <p:cNvSpPr/>
          <p:nvPr/>
        </p:nvSpPr>
        <p:spPr>
          <a:xfrm>
            <a:off x="877950" y="1859800"/>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cxnSp>
        <p:nvCxnSpPr>
          <p:cNvPr id="141" name="Google Shape;141;p21"/>
          <p:cNvCxnSpPr/>
          <p:nvPr/>
        </p:nvCxnSpPr>
        <p:spPr>
          <a:xfrm>
            <a:off x="76200" y="3429000"/>
            <a:ext cx="8935800" cy="0"/>
          </a:xfrm>
          <a:prstGeom prst="straightConnector1">
            <a:avLst/>
          </a:prstGeom>
          <a:noFill/>
          <a:ln cap="flat" cmpd="sng" w="38100">
            <a:solidFill>
              <a:srgbClr val="FFFFFF"/>
            </a:solidFill>
            <a:prstDash val="dash"/>
            <a:round/>
            <a:headEnd len="med" w="med" type="none"/>
            <a:tailEnd len="med" w="med" type="none"/>
          </a:ln>
        </p:spPr>
      </p:cxnSp>
      <p:sp>
        <p:nvSpPr>
          <p:cNvPr id="142" name="Google Shape;142;p21"/>
          <p:cNvSpPr txBox="1"/>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rgbClr val="FFFFFF"/>
                </a:solidFill>
                <a:latin typeface="Open Sans"/>
                <a:ea typeface="Open Sans"/>
                <a:cs typeface="Open Sans"/>
                <a:sym typeface="Open Sans"/>
              </a:rPr>
              <a:t>Afterwards, Check your Email to Find:</a:t>
            </a:r>
            <a:endParaRPr i="1" sz="3000">
              <a:solidFill>
                <a:srgbClr val="FFFFFF"/>
              </a:solidFill>
              <a:latin typeface="Open Sans"/>
              <a:ea typeface="Open Sans"/>
              <a:cs typeface="Open Sans"/>
              <a:sym typeface="Open Sans"/>
            </a:endParaRPr>
          </a:p>
        </p:txBody>
      </p:sp>
      <p:sp>
        <p:nvSpPr>
          <p:cNvPr id="143" name="Google Shape;143;p21"/>
          <p:cNvSpPr txBox="1"/>
          <p:nvPr/>
        </p:nvSpPr>
        <p:spPr>
          <a:xfrm>
            <a:off x="280500" y="4804100"/>
            <a:ext cx="40665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Setup Instructions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An Invite to the MLH Slack</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 Code Samples</a:t>
            </a:r>
            <a:endParaRPr sz="2200">
              <a:solidFill>
                <a:srgbClr val="FFFFFF"/>
              </a:solidFill>
            </a:endParaRPr>
          </a:p>
        </p:txBody>
      </p:sp>
      <p:sp>
        <p:nvSpPr>
          <p:cNvPr id="144" name="Google Shape;144;p21"/>
          <p:cNvSpPr txBox="1"/>
          <p:nvPr/>
        </p:nvSpPr>
        <p:spPr>
          <a:xfrm>
            <a:off x="4954200" y="4804100"/>
            <a:ext cx="39093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A Workshop FAQ</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Learning Resources</a:t>
            </a:r>
            <a:endParaRPr sz="2200">
              <a:solidFill>
                <a:srgbClr val="FFFFFF"/>
              </a:solidFill>
              <a:latin typeface="Open Sans"/>
              <a:ea typeface="Open Sans"/>
              <a:cs typeface="Open Sans"/>
              <a:sym typeface="Open Sans"/>
            </a:endParaRPr>
          </a:p>
        </p:txBody>
      </p:sp>
      <p:sp>
        <p:nvSpPr>
          <p:cNvPr id="145" name="Google Shape;145;p21"/>
          <p:cNvSpPr/>
          <p:nvPr/>
        </p:nvSpPr>
        <p:spPr>
          <a:xfrm>
            <a:off x="145375" y="171025"/>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46" name="Google Shape;146;p21"/>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147" name="Google Shape;147;p21"/>
          <p:cNvSpPr/>
          <p:nvPr/>
        </p:nvSpPr>
        <p:spPr>
          <a:xfrm>
            <a:off x="145375" y="3649825"/>
            <a:ext cx="350700" cy="35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48" name="Google Shape;148;p21"/>
          <p:cNvSpPr txBox="1"/>
          <p:nvPr/>
        </p:nvSpPr>
        <p:spPr>
          <a:xfrm>
            <a:off x="98425"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8"/>
          <p:cNvSpPr txBox="1"/>
          <p:nvPr>
            <p:ph idx="1" type="body"/>
          </p:nvPr>
        </p:nvSpPr>
        <p:spPr>
          <a:xfrm>
            <a:off x="2978400" y="3202650"/>
            <a:ext cx="3739200" cy="2475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2400">
                <a:latin typeface="Courier New"/>
                <a:ea typeface="Courier New"/>
                <a:cs typeface="Courier New"/>
                <a:sym typeface="Courier New"/>
              </a:rPr>
              <a:t>h1 {</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 sz="2400">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color: blue;</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cxnSp>
        <p:nvCxnSpPr>
          <p:cNvPr id="429" name="Google Shape;429;p48"/>
          <p:cNvCxnSpPr/>
          <p:nvPr/>
        </p:nvCxnSpPr>
        <p:spPr>
          <a:xfrm flipH="1" rot="10800000">
            <a:off x="4872700" y="5090175"/>
            <a:ext cx="1500" cy="801900"/>
          </a:xfrm>
          <a:prstGeom prst="straightConnector1">
            <a:avLst/>
          </a:prstGeom>
          <a:noFill/>
          <a:ln cap="flat" cmpd="sng" w="38100">
            <a:solidFill>
              <a:schemeClr val="dk2"/>
            </a:solidFill>
            <a:prstDash val="solid"/>
            <a:round/>
            <a:headEnd len="med" w="med" type="none"/>
            <a:tailEnd len="med" w="med" type="triangle"/>
          </a:ln>
        </p:spPr>
      </p:cxnSp>
      <p:sp>
        <p:nvSpPr>
          <p:cNvPr id="430" name="Google Shape;430;p48"/>
          <p:cNvSpPr/>
          <p:nvPr/>
        </p:nvSpPr>
        <p:spPr>
          <a:xfrm>
            <a:off x="3354750" y="4657700"/>
            <a:ext cx="2891700" cy="1275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48"/>
          <p:cNvCxnSpPr/>
          <p:nvPr/>
        </p:nvCxnSpPr>
        <p:spPr>
          <a:xfrm flipH="1" rot="10800000">
            <a:off x="753900" y="4491700"/>
            <a:ext cx="1188000" cy="7200"/>
          </a:xfrm>
          <a:prstGeom prst="straightConnector1">
            <a:avLst/>
          </a:prstGeom>
          <a:noFill/>
          <a:ln cap="flat" cmpd="sng" w="38100">
            <a:solidFill>
              <a:schemeClr val="dk2"/>
            </a:solidFill>
            <a:prstDash val="solid"/>
            <a:round/>
            <a:headEnd len="med" w="med" type="none"/>
            <a:tailEnd len="med" w="med" type="triangle"/>
          </a:ln>
        </p:spPr>
      </p:cxnSp>
      <p:sp>
        <p:nvSpPr>
          <p:cNvPr id="432" name="Google Shape;432;p48"/>
          <p:cNvSpPr txBox="1"/>
          <p:nvPr>
            <p:ph idx="1" type="body"/>
          </p:nvPr>
        </p:nvSpPr>
        <p:spPr>
          <a:xfrm>
            <a:off x="3892900" y="5865725"/>
            <a:ext cx="1961100" cy="771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Declaration</a:t>
            </a:r>
            <a:endParaRPr sz="2400"/>
          </a:p>
        </p:txBody>
      </p:sp>
      <p:grpSp>
        <p:nvGrpSpPr>
          <p:cNvPr id="433" name="Google Shape;433;p48"/>
          <p:cNvGrpSpPr/>
          <p:nvPr/>
        </p:nvGrpSpPr>
        <p:grpSpPr>
          <a:xfrm>
            <a:off x="2167350" y="3279500"/>
            <a:ext cx="756600" cy="2227200"/>
            <a:chOff x="2376000" y="2385000"/>
            <a:chExt cx="756600" cy="2227200"/>
          </a:xfrm>
        </p:grpSpPr>
        <p:sp>
          <p:nvSpPr>
            <p:cNvPr id="434" name="Google Shape;434;p48"/>
            <p:cNvSpPr/>
            <p:nvPr/>
          </p:nvSpPr>
          <p:spPr>
            <a:xfrm flipH="1">
              <a:off x="2376000" y="2434200"/>
              <a:ext cx="65400" cy="2128800"/>
            </a:xfrm>
            <a:prstGeom prst="rect">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p:nvPr/>
          </p:nvSpPr>
          <p:spPr>
            <a:xfrm>
              <a:off x="2376000" y="4563000"/>
              <a:ext cx="756600" cy="49200"/>
            </a:xfrm>
            <a:prstGeom prst="rect">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2376000" y="2385000"/>
              <a:ext cx="756600" cy="49200"/>
            </a:xfrm>
            <a:prstGeom prst="rect">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48"/>
          <p:cNvSpPr txBox="1"/>
          <p:nvPr>
            <p:ph idx="1" type="body"/>
          </p:nvPr>
        </p:nvSpPr>
        <p:spPr>
          <a:xfrm>
            <a:off x="582900" y="3614200"/>
            <a:ext cx="1530000" cy="771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Rule Set</a:t>
            </a:r>
            <a:endParaRPr sz="2400"/>
          </a:p>
        </p:txBody>
      </p:sp>
      <p:sp>
        <p:nvSpPr>
          <p:cNvPr id="438" name="Google Shape;438;p4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48"/>
          <p:cNvSpPr txBox="1"/>
          <p:nvPr/>
        </p:nvSpPr>
        <p:spPr>
          <a:xfrm>
            <a:off x="615300" y="1475850"/>
            <a:ext cx="8037900" cy="20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2200">
                <a:solidFill>
                  <a:schemeClr val="dk1"/>
                </a:solidFill>
                <a:latin typeface="Open Sans"/>
                <a:ea typeface="Open Sans"/>
                <a:cs typeface="Open Sans"/>
                <a:sym typeface="Open Sans"/>
              </a:rPr>
              <a:t>This is a CSS Rule Set.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b="1" lang="en" sz="2200">
                <a:solidFill>
                  <a:srgbClr val="5EA5E5"/>
                </a:solidFill>
                <a:latin typeface="Open Sans"/>
                <a:ea typeface="Open Sans"/>
                <a:cs typeface="Open Sans"/>
                <a:sym typeface="Open Sans"/>
              </a:rPr>
              <a:t>value</a:t>
            </a:r>
            <a:r>
              <a:rPr lang="en" sz="2200">
                <a:solidFill>
                  <a:schemeClr val="dk1"/>
                </a:solidFill>
                <a:latin typeface="Open Sans"/>
                <a:ea typeface="Open Sans"/>
                <a:cs typeface="Open Sans"/>
                <a:sym typeface="Open Sans"/>
              </a:rPr>
              <a:t> and a </a:t>
            </a:r>
            <a:r>
              <a:rPr b="1" lang="en" sz="2200">
                <a:solidFill>
                  <a:srgbClr val="5EA5E5"/>
                </a:solidFill>
                <a:latin typeface="Open Sans"/>
                <a:ea typeface="Open Sans"/>
                <a:cs typeface="Open Sans"/>
                <a:sym typeface="Open Sans"/>
              </a:rPr>
              <a:t>property</a:t>
            </a:r>
            <a:r>
              <a:rPr lang="en" sz="2200">
                <a:solidFill>
                  <a:schemeClr val="dk1"/>
                </a:solidFill>
                <a:latin typeface="Open Sans"/>
                <a:ea typeface="Open Sans"/>
                <a:cs typeface="Open Sans"/>
                <a:sym typeface="Open Sans"/>
              </a:rPr>
              <a:t> together are a </a:t>
            </a:r>
            <a:r>
              <a:rPr b="1" lang="en" sz="2200">
                <a:solidFill>
                  <a:srgbClr val="5EA5E5"/>
                </a:solidFill>
                <a:latin typeface="Open Sans"/>
                <a:ea typeface="Open Sans"/>
                <a:cs typeface="Open Sans"/>
                <a:sym typeface="Open Sans"/>
              </a:rPr>
              <a:t>declaration</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b="1" lang="en" sz="2200">
                <a:solidFill>
                  <a:srgbClr val="5EA5E5"/>
                </a:solidFill>
                <a:latin typeface="Open Sans"/>
                <a:ea typeface="Open Sans"/>
                <a:cs typeface="Open Sans"/>
                <a:sym typeface="Open Sans"/>
              </a:rPr>
              <a:t>selector</a:t>
            </a:r>
            <a:r>
              <a:rPr lang="en" sz="2200">
                <a:solidFill>
                  <a:schemeClr val="dk1"/>
                </a:solidFill>
                <a:latin typeface="Open Sans"/>
                <a:ea typeface="Open Sans"/>
                <a:cs typeface="Open Sans"/>
                <a:sym typeface="Open Sans"/>
              </a:rPr>
              <a:t> and its </a:t>
            </a:r>
            <a:r>
              <a:rPr b="1" lang="en" sz="2200">
                <a:solidFill>
                  <a:srgbClr val="5EA5E5"/>
                </a:solidFill>
                <a:latin typeface="Open Sans"/>
                <a:ea typeface="Open Sans"/>
                <a:cs typeface="Open Sans"/>
                <a:sym typeface="Open Sans"/>
              </a:rPr>
              <a:t>declarations</a:t>
            </a:r>
            <a:r>
              <a:rPr lang="en" sz="2200">
                <a:solidFill>
                  <a:schemeClr val="dk1"/>
                </a:solidFill>
                <a:latin typeface="Open Sans"/>
                <a:ea typeface="Open Sans"/>
                <a:cs typeface="Open Sans"/>
                <a:sym typeface="Open Sans"/>
              </a:rPr>
              <a:t> together make a </a:t>
            </a:r>
            <a:r>
              <a:rPr b="1" lang="en" sz="2200">
                <a:solidFill>
                  <a:srgbClr val="5EA5E5"/>
                </a:solidFill>
                <a:latin typeface="Open Sans"/>
                <a:ea typeface="Open Sans"/>
                <a:cs typeface="Open Sans"/>
                <a:sym typeface="Open Sans"/>
              </a:rPr>
              <a:t>rule set</a:t>
            </a:r>
            <a:endParaRPr sz="2200">
              <a:solidFill>
                <a:schemeClr val="dk1"/>
              </a:solidFill>
              <a:latin typeface="Open Sans"/>
              <a:ea typeface="Open Sans"/>
              <a:cs typeface="Open Sans"/>
              <a:sym typeface="Open Sans"/>
            </a:endParaRPr>
          </a:p>
        </p:txBody>
      </p:sp>
      <p:sp>
        <p:nvSpPr>
          <p:cNvPr id="440" name="Google Shape;440;p4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CSS Syntax</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49"/>
          <p:cNvSpPr txBox="1"/>
          <p:nvPr/>
        </p:nvSpPr>
        <p:spPr>
          <a:xfrm>
            <a:off x="576450" y="2128650"/>
            <a:ext cx="7991100" cy="26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Now that you understand the structure and syntax of HTML and CSS, let's add some content to your website. </a:t>
            </a:r>
            <a:endParaRPr b="1" sz="3000">
              <a:solidFill>
                <a:schemeClr val="lt1"/>
              </a:solidFill>
              <a:latin typeface="Open Sans"/>
              <a:ea typeface="Open Sans"/>
              <a:cs typeface="Open Sans"/>
              <a:sym typeface="Open Sans"/>
            </a:endParaRPr>
          </a:p>
        </p:txBody>
      </p:sp>
      <p:sp>
        <p:nvSpPr>
          <p:cNvPr id="447" name="Google Shape;447;p4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50"/>
          <p:cNvPicPr preferRelativeResize="0"/>
          <p:nvPr/>
        </p:nvPicPr>
        <p:blipFill>
          <a:blip r:embed="rId3">
            <a:alphaModFix/>
          </a:blip>
          <a:stretch>
            <a:fillRect/>
          </a:stretch>
        </p:blipFill>
        <p:spPr>
          <a:xfrm>
            <a:off x="1722625" y="3259983"/>
            <a:ext cx="390525" cy="228600"/>
          </a:xfrm>
          <a:prstGeom prst="rect">
            <a:avLst/>
          </a:prstGeom>
          <a:noFill/>
          <a:ln>
            <a:noFill/>
          </a:ln>
        </p:spPr>
      </p:pic>
      <p:sp>
        <p:nvSpPr>
          <p:cNvPr id="453" name="Google Shape;453;p5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1"/>
          <p:cNvSpPr txBox="1"/>
          <p:nvPr/>
        </p:nvSpPr>
        <p:spPr>
          <a:xfrm>
            <a:off x="329100" y="1416049"/>
            <a:ext cx="8485800" cy="1735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Change </a:t>
            </a:r>
            <a:r>
              <a:rPr b="1" lang="en" sz="2200">
                <a:solidFill>
                  <a:srgbClr val="5EA5E5"/>
                </a:solidFill>
                <a:latin typeface="Consolas"/>
                <a:ea typeface="Consolas"/>
                <a:cs typeface="Consolas"/>
                <a:sym typeface="Consolas"/>
              </a:rPr>
              <a:t>Let's build something cool together</a:t>
            </a:r>
            <a:r>
              <a:rPr lang="en" sz="2200">
                <a:solidFill>
                  <a:schemeClr val="dk1"/>
                </a:solidFill>
                <a:latin typeface="Open Sans"/>
                <a:ea typeface="Open Sans"/>
                <a:cs typeface="Open Sans"/>
                <a:sym typeface="Open Sans"/>
              </a:rPr>
              <a:t> (line 18) to a sentence or two about yourself. </a:t>
            </a:r>
            <a:endParaRPr sz="2200">
              <a:solidFill>
                <a:schemeClr val="dk1"/>
              </a:solidFill>
              <a:latin typeface="Open Sans"/>
              <a:ea typeface="Open Sans"/>
              <a:cs typeface="Open Sans"/>
              <a:sym typeface="Open Sans"/>
            </a:endParaRPr>
          </a:p>
        </p:txBody>
      </p:sp>
      <p:sp>
        <p:nvSpPr>
          <p:cNvPr id="459" name="Google Shape;459;p5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 Headline</a:t>
            </a:r>
            <a:endParaRPr sz="3000"/>
          </a:p>
        </p:txBody>
      </p:sp>
      <p:pic>
        <p:nvPicPr>
          <p:cNvPr id="460" name="Google Shape;460;p51"/>
          <p:cNvPicPr preferRelativeResize="0"/>
          <p:nvPr/>
        </p:nvPicPr>
        <p:blipFill>
          <a:blip r:embed="rId3">
            <a:alphaModFix/>
          </a:blip>
          <a:stretch>
            <a:fillRect/>
          </a:stretch>
        </p:blipFill>
        <p:spPr>
          <a:xfrm>
            <a:off x="1312488" y="2900625"/>
            <a:ext cx="6519023" cy="3738625"/>
          </a:xfrm>
          <a:prstGeom prst="rect">
            <a:avLst/>
          </a:prstGeom>
          <a:noFill/>
          <a:ln cap="flat" cmpd="sng" w="19050">
            <a:solidFill>
              <a:srgbClr val="000000"/>
            </a:solidFill>
            <a:prstDash val="solid"/>
            <a:round/>
            <a:headEnd len="sm" w="sm" type="none"/>
            <a:tailEnd len="sm" w="sm" type="none"/>
          </a:ln>
        </p:spPr>
      </p:pic>
      <p:sp>
        <p:nvSpPr>
          <p:cNvPr id="461" name="Google Shape;461;p5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2"/>
          <p:cNvSpPr txBox="1"/>
          <p:nvPr/>
        </p:nvSpPr>
        <p:spPr>
          <a:xfrm>
            <a:off x="329100" y="1416049"/>
            <a:ext cx="8485800" cy="1735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b="1" lang="en" sz="2200">
                <a:solidFill>
                  <a:schemeClr val="dk1"/>
                </a:solidFill>
                <a:latin typeface="Consolas"/>
                <a:ea typeface="Consolas"/>
                <a:cs typeface="Consolas"/>
                <a:sym typeface="Consolas"/>
              </a:rPr>
              <a:t>&lt;h2&gt;</a:t>
            </a:r>
            <a:r>
              <a:rPr lang="en" sz="2200">
                <a:solidFill>
                  <a:schemeClr val="dk1"/>
                </a:solidFill>
                <a:latin typeface="Open Sans"/>
                <a:ea typeface="Open Sans"/>
                <a:cs typeface="Open Sans"/>
                <a:sym typeface="Open Sans"/>
              </a:rPr>
              <a:t> element that says </a:t>
            </a:r>
            <a:r>
              <a:rPr b="1" lang="en" sz="2200">
                <a:solidFill>
                  <a:srgbClr val="5EA5E5"/>
                </a:solidFill>
                <a:latin typeface="Consolas"/>
                <a:ea typeface="Consolas"/>
                <a:cs typeface="Consolas"/>
                <a:sym typeface="Consolas"/>
              </a:rPr>
              <a:t>about</a:t>
            </a:r>
            <a:r>
              <a:rPr lang="en" sz="2200">
                <a:solidFill>
                  <a:schemeClr val="dk1"/>
                </a:solidFill>
                <a:latin typeface="Open Sans"/>
                <a:ea typeface="Open Sans"/>
                <a:cs typeface="Open Sans"/>
                <a:sym typeface="Open Sans"/>
              </a:rPr>
              <a:t> on line 21.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a:t>
            </a:r>
            <a:r>
              <a:rPr b="1" lang="en" sz="2200">
                <a:solidFill>
                  <a:schemeClr val="dk1"/>
                </a:solidFill>
                <a:latin typeface="Consolas"/>
                <a:ea typeface="Consolas"/>
                <a:cs typeface="Consolas"/>
                <a:sym typeface="Consolas"/>
              </a:rPr>
              <a:t>&lt;p&gt;</a:t>
            </a:r>
            <a:r>
              <a:rPr lang="en" sz="2200">
                <a:solidFill>
                  <a:schemeClr val="dk1"/>
                </a:solidFill>
                <a:latin typeface="Open Sans"/>
                <a:ea typeface="Open Sans"/>
                <a:cs typeface="Open Sans"/>
                <a:sym typeface="Open Sans"/>
              </a:rPr>
              <a:t> element on line 25. Add some information about yourself. </a:t>
            </a:r>
            <a:endParaRPr sz="2200">
              <a:solidFill>
                <a:schemeClr val="dk1"/>
              </a:solidFill>
              <a:latin typeface="Open Sans"/>
              <a:ea typeface="Open Sans"/>
              <a:cs typeface="Open Sans"/>
              <a:sym typeface="Open Sans"/>
            </a:endParaRPr>
          </a:p>
        </p:txBody>
      </p:sp>
      <p:sp>
        <p:nvSpPr>
          <p:cNvPr id="467" name="Google Shape;467;p52"/>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About Section I</a:t>
            </a:r>
            <a:endParaRPr sz="3000"/>
          </a:p>
        </p:txBody>
      </p:sp>
      <p:pic>
        <p:nvPicPr>
          <p:cNvPr id="468" name="Google Shape;468;p52"/>
          <p:cNvPicPr preferRelativeResize="0"/>
          <p:nvPr/>
        </p:nvPicPr>
        <p:blipFill>
          <a:blip r:embed="rId3">
            <a:alphaModFix/>
          </a:blip>
          <a:stretch>
            <a:fillRect/>
          </a:stretch>
        </p:blipFill>
        <p:spPr>
          <a:xfrm>
            <a:off x="1312488" y="2900625"/>
            <a:ext cx="6519023" cy="3738625"/>
          </a:xfrm>
          <a:prstGeom prst="rect">
            <a:avLst/>
          </a:prstGeom>
          <a:noFill/>
          <a:ln cap="flat" cmpd="sng" w="19050">
            <a:solidFill>
              <a:srgbClr val="000000"/>
            </a:solidFill>
            <a:prstDash val="solid"/>
            <a:round/>
            <a:headEnd len="sm" w="sm" type="none"/>
            <a:tailEnd len="sm" w="sm" type="none"/>
          </a:ln>
        </p:spPr>
      </p:pic>
      <p:sp>
        <p:nvSpPr>
          <p:cNvPr id="469" name="Google Shape;469;p5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3"/>
          <p:cNvSpPr txBox="1"/>
          <p:nvPr/>
        </p:nvSpPr>
        <p:spPr>
          <a:xfrm>
            <a:off x="329100" y="1416050"/>
            <a:ext cx="8485800" cy="11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latin typeface="Open Sans"/>
                <a:ea typeface="Open Sans"/>
                <a:cs typeface="Open Sans"/>
                <a:sym typeface="Open Sans"/>
              </a:rPr>
              <a:t>Look at the live version again! It should look like this. </a:t>
            </a:r>
            <a:endParaRPr sz="2200">
              <a:latin typeface="Open Sans"/>
              <a:ea typeface="Open Sans"/>
              <a:cs typeface="Open Sans"/>
              <a:sym typeface="Open Sans"/>
            </a:endParaRPr>
          </a:p>
        </p:txBody>
      </p:sp>
      <p:sp>
        <p:nvSpPr>
          <p:cNvPr id="475" name="Google Shape;475;p53"/>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About Section II</a:t>
            </a:r>
            <a:endParaRPr sz="3000"/>
          </a:p>
        </p:txBody>
      </p:sp>
      <p:pic>
        <p:nvPicPr>
          <p:cNvPr id="476" name="Google Shape;476;p53"/>
          <p:cNvPicPr preferRelativeResize="0"/>
          <p:nvPr/>
        </p:nvPicPr>
        <p:blipFill>
          <a:blip r:embed="rId3">
            <a:alphaModFix/>
          </a:blip>
          <a:stretch>
            <a:fillRect/>
          </a:stretch>
        </p:blipFill>
        <p:spPr>
          <a:xfrm>
            <a:off x="352175" y="2703649"/>
            <a:ext cx="8439693" cy="3065776"/>
          </a:xfrm>
          <a:prstGeom prst="rect">
            <a:avLst/>
          </a:prstGeom>
          <a:noFill/>
          <a:ln cap="flat" cmpd="sng" w="19050">
            <a:solidFill>
              <a:srgbClr val="000000"/>
            </a:solidFill>
            <a:prstDash val="solid"/>
            <a:round/>
            <a:headEnd len="sm" w="sm" type="none"/>
            <a:tailEnd len="sm" w="sm" type="none"/>
          </a:ln>
        </p:spPr>
      </p:pic>
      <p:sp>
        <p:nvSpPr>
          <p:cNvPr id="477" name="Google Shape;477;p5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483" name="Google Shape;483;p54"/>
          <p:cNvSpPr txBox="1"/>
          <p:nvPr>
            <p:ph idx="1" type="body"/>
          </p:nvPr>
        </p:nvSpPr>
        <p:spPr>
          <a:xfrm>
            <a:off x="494700" y="1773425"/>
            <a:ext cx="47100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&lt;h2&gt;</a:t>
            </a:r>
            <a:r>
              <a:rPr lang="en" sz="2000"/>
              <a:t> – a heading element. These range from &lt;h1&gt; to &lt;h6&gt;. Every web page should only have one &lt;h1&gt;. It is a best practice to think of them like roman numerals in an outline, used to separate levels of detail.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&lt;p&gt;</a:t>
            </a:r>
            <a:r>
              <a:rPr lang="en" sz="2000"/>
              <a:t> – a paragraph element. These are used to create paragraphs of text on your web page. </a:t>
            </a:r>
            <a:endParaRPr sz="2000"/>
          </a:p>
        </p:txBody>
      </p:sp>
      <p:sp>
        <p:nvSpPr>
          <p:cNvPr id="484" name="Google Shape;484;p54"/>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85" name="Google Shape;485;p54"/>
          <p:cNvPicPr preferRelativeResize="0"/>
          <p:nvPr/>
        </p:nvPicPr>
        <p:blipFill>
          <a:blip r:embed="rId3">
            <a:alphaModFix/>
          </a:blip>
          <a:stretch>
            <a:fillRect/>
          </a:stretch>
        </p:blipFill>
        <p:spPr>
          <a:xfrm>
            <a:off x="5791800" y="2493425"/>
            <a:ext cx="2857500" cy="285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5"/>
          <p:cNvSpPr txBox="1"/>
          <p:nvPr/>
        </p:nvSpPr>
        <p:spPr>
          <a:xfrm>
            <a:off x="329100" y="1416049"/>
            <a:ext cx="8485800" cy="1735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b="1" lang="en" sz="2200">
                <a:solidFill>
                  <a:schemeClr val="dk1"/>
                </a:solidFill>
                <a:latin typeface="Consolas"/>
                <a:ea typeface="Consolas"/>
                <a:cs typeface="Consolas"/>
                <a:sym typeface="Consolas"/>
              </a:rPr>
              <a:t>&lt;h2&gt;</a:t>
            </a:r>
            <a:r>
              <a:rPr lang="en" sz="2200">
                <a:solidFill>
                  <a:schemeClr val="dk1"/>
                </a:solidFill>
                <a:latin typeface="Open Sans"/>
                <a:ea typeface="Open Sans"/>
                <a:cs typeface="Open Sans"/>
                <a:sym typeface="Open Sans"/>
              </a:rPr>
              <a:t> element that says </a:t>
            </a:r>
            <a:r>
              <a:rPr b="1" lang="en" sz="2200">
                <a:solidFill>
                  <a:srgbClr val="5EA5E5"/>
                </a:solidFill>
                <a:latin typeface="Consolas"/>
                <a:ea typeface="Consolas"/>
                <a:cs typeface="Consolas"/>
                <a:sym typeface="Consolas"/>
              </a:rPr>
              <a:t>projects</a:t>
            </a:r>
            <a:r>
              <a:rPr lang="en" sz="2200">
                <a:solidFill>
                  <a:schemeClr val="dk1"/>
                </a:solidFill>
                <a:latin typeface="Open Sans"/>
                <a:ea typeface="Open Sans"/>
                <a:cs typeface="Open Sans"/>
                <a:sym typeface="Open Sans"/>
              </a:rPr>
              <a:t> on line 29.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a:t>
            </a:r>
            <a:r>
              <a:rPr b="1" lang="en" sz="2200">
                <a:solidFill>
                  <a:schemeClr val="dk1"/>
                </a:solidFill>
                <a:latin typeface="Consolas"/>
                <a:ea typeface="Consolas"/>
                <a:cs typeface="Consolas"/>
                <a:sym typeface="Consolas"/>
              </a:rPr>
              <a:t>&lt;ul&gt;</a:t>
            </a:r>
            <a:r>
              <a:rPr lang="en" sz="2200">
                <a:solidFill>
                  <a:schemeClr val="dk1"/>
                </a:solidFill>
                <a:latin typeface="Open Sans"/>
                <a:ea typeface="Open Sans"/>
                <a:cs typeface="Open Sans"/>
                <a:sym typeface="Open Sans"/>
              </a:rPr>
              <a:t> element on line 33. Leave it empty for now. </a:t>
            </a:r>
            <a:endParaRPr sz="2200">
              <a:solidFill>
                <a:schemeClr val="dk1"/>
              </a:solidFill>
              <a:latin typeface="Open Sans"/>
              <a:ea typeface="Open Sans"/>
              <a:cs typeface="Open Sans"/>
              <a:sym typeface="Open Sans"/>
            </a:endParaRPr>
          </a:p>
        </p:txBody>
      </p:sp>
      <p:sp>
        <p:nvSpPr>
          <p:cNvPr id="491" name="Google Shape;491;p55"/>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Projects Section I</a:t>
            </a:r>
            <a:endParaRPr sz="3000"/>
          </a:p>
        </p:txBody>
      </p:sp>
      <p:pic>
        <p:nvPicPr>
          <p:cNvPr id="492" name="Google Shape;492;p55"/>
          <p:cNvPicPr preferRelativeResize="0"/>
          <p:nvPr/>
        </p:nvPicPr>
        <p:blipFill>
          <a:blip r:embed="rId3">
            <a:alphaModFix/>
          </a:blip>
          <a:stretch>
            <a:fillRect/>
          </a:stretch>
        </p:blipFill>
        <p:spPr>
          <a:xfrm>
            <a:off x="483988" y="2910929"/>
            <a:ext cx="8176026" cy="3535295"/>
          </a:xfrm>
          <a:prstGeom prst="rect">
            <a:avLst/>
          </a:prstGeom>
          <a:noFill/>
          <a:ln cap="flat" cmpd="sng" w="19050">
            <a:solidFill>
              <a:srgbClr val="000000"/>
            </a:solidFill>
            <a:prstDash val="solid"/>
            <a:round/>
            <a:headEnd len="sm" w="sm" type="none"/>
            <a:tailEnd len="sm" w="sm" type="none"/>
          </a:ln>
        </p:spPr>
      </p:pic>
      <p:sp>
        <p:nvSpPr>
          <p:cNvPr id="493" name="Google Shape;493;p5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6"/>
          <p:cNvSpPr txBox="1"/>
          <p:nvPr/>
        </p:nvSpPr>
        <p:spPr>
          <a:xfrm>
            <a:off x="329100" y="1416050"/>
            <a:ext cx="8485800" cy="2846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Inside the </a:t>
            </a:r>
            <a:r>
              <a:rPr b="1" lang="en" sz="2200">
                <a:solidFill>
                  <a:schemeClr val="dk1"/>
                </a:solidFill>
                <a:latin typeface="Consolas"/>
                <a:ea typeface="Consolas"/>
                <a:cs typeface="Consolas"/>
                <a:sym typeface="Consolas"/>
              </a:rPr>
              <a:t>&lt;ul&gt;</a:t>
            </a:r>
            <a:r>
              <a:rPr lang="en" sz="2200">
                <a:solidFill>
                  <a:schemeClr val="dk1"/>
                </a:solidFill>
                <a:latin typeface="Open Sans"/>
                <a:ea typeface="Open Sans"/>
                <a:cs typeface="Open Sans"/>
                <a:sym typeface="Open Sans"/>
              </a:rPr>
              <a:t> element, add 3 </a:t>
            </a:r>
            <a:r>
              <a:rPr b="1" lang="en" sz="2200">
                <a:solidFill>
                  <a:schemeClr val="dk1"/>
                </a:solidFill>
                <a:latin typeface="Consolas"/>
                <a:ea typeface="Consolas"/>
                <a:cs typeface="Consolas"/>
                <a:sym typeface="Consolas"/>
              </a:rPr>
              <a:t>&lt;li&gt;</a:t>
            </a:r>
            <a:r>
              <a:rPr lang="en" sz="2200">
                <a:solidFill>
                  <a:schemeClr val="dk1"/>
                </a:solidFill>
                <a:latin typeface="Open Sans"/>
                <a:ea typeface="Open Sans"/>
                <a:cs typeface="Open Sans"/>
                <a:sym typeface="Open Sans"/>
              </a:rPr>
              <a:t> elements.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Inside each </a:t>
            </a:r>
            <a:r>
              <a:rPr b="1" lang="en" sz="2200">
                <a:solidFill>
                  <a:schemeClr val="dk1"/>
                </a:solidFill>
                <a:latin typeface="Consolas"/>
                <a:ea typeface="Consolas"/>
                <a:cs typeface="Consolas"/>
                <a:sym typeface="Consolas"/>
              </a:rPr>
              <a:t>&lt;li&gt;</a:t>
            </a:r>
            <a:r>
              <a:rPr lang="en" sz="2200">
                <a:solidFill>
                  <a:schemeClr val="dk1"/>
                </a:solidFill>
                <a:latin typeface="Open Sans"/>
                <a:ea typeface="Open Sans"/>
                <a:cs typeface="Open Sans"/>
                <a:sym typeface="Open Sans"/>
              </a:rPr>
              <a:t> element, add an </a:t>
            </a:r>
            <a:r>
              <a:rPr b="1" lang="en" sz="2200">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 </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rPr b="1" lang="en" sz="2200">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Glitch will separate </a:t>
            </a:r>
            <a:r>
              <a:rPr b="1" lang="en" sz="2200">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onto three lines. We have deleted the blank space between the opening and closing tags of the </a:t>
            </a:r>
            <a:r>
              <a:rPr b="1" lang="en" sz="2200">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a:t>
            </a:r>
            <a:endParaRPr sz="2200">
              <a:solidFill>
                <a:schemeClr val="dk1"/>
              </a:solidFill>
              <a:latin typeface="Open Sans"/>
              <a:ea typeface="Open Sans"/>
              <a:cs typeface="Open Sans"/>
              <a:sym typeface="Open Sans"/>
            </a:endParaRPr>
          </a:p>
        </p:txBody>
      </p:sp>
      <p:sp>
        <p:nvSpPr>
          <p:cNvPr id="499" name="Google Shape;499;p56"/>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Projects Section II</a:t>
            </a:r>
            <a:endParaRPr sz="3000"/>
          </a:p>
        </p:txBody>
      </p:sp>
      <p:pic>
        <p:nvPicPr>
          <p:cNvPr id="500" name="Google Shape;500;p56"/>
          <p:cNvPicPr preferRelativeResize="0"/>
          <p:nvPr/>
        </p:nvPicPr>
        <p:blipFill>
          <a:blip r:embed="rId3">
            <a:alphaModFix/>
          </a:blip>
          <a:stretch>
            <a:fillRect/>
          </a:stretch>
        </p:blipFill>
        <p:spPr>
          <a:xfrm>
            <a:off x="1440013" y="4169025"/>
            <a:ext cx="6263975" cy="2023000"/>
          </a:xfrm>
          <a:prstGeom prst="rect">
            <a:avLst/>
          </a:prstGeom>
          <a:noFill/>
          <a:ln cap="flat" cmpd="sng" w="19050">
            <a:solidFill>
              <a:srgbClr val="000000"/>
            </a:solidFill>
            <a:prstDash val="solid"/>
            <a:round/>
            <a:headEnd len="sm" w="sm" type="none"/>
            <a:tailEnd len="sm" w="sm" type="none"/>
          </a:ln>
        </p:spPr>
      </p:pic>
      <p:sp>
        <p:nvSpPr>
          <p:cNvPr id="501" name="Google Shape;501;p5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7"/>
          <p:cNvSpPr txBox="1"/>
          <p:nvPr/>
        </p:nvSpPr>
        <p:spPr>
          <a:xfrm>
            <a:off x="329100" y="1416050"/>
            <a:ext cx="8485800" cy="2397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Inside each </a:t>
            </a:r>
            <a:r>
              <a:rPr b="1" lang="en" sz="2200">
                <a:solidFill>
                  <a:schemeClr val="dk1"/>
                </a:solidFill>
                <a:latin typeface="Consolas"/>
                <a:ea typeface="Consolas"/>
                <a:cs typeface="Consolas"/>
                <a:sym typeface="Consolas"/>
              </a:rPr>
              <a:t>&lt;h3&gt;</a:t>
            </a:r>
            <a:r>
              <a:rPr lang="en" sz="2200">
                <a:solidFill>
                  <a:schemeClr val="dk1"/>
                </a:solidFill>
                <a:latin typeface="Consolas"/>
                <a:ea typeface="Consolas"/>
                <a:cs typeface="Consolas"/>
                <a:sym typeface="Consolas"/>
              </a:rPr>
              <a:t> </a:t>
            </a:r>
            <a:r>
              <a:rPr lang="en" sz="2200">
                <a:solidFill>
                  <a:schemeClr val="dk1"/>
                </a:solidFill>
                <a:latin typeface="Open Sans"/>
                <a:ea typeface="Open Sans"/>
                <a:cs typeface="Open Sans"/>
                <a:sym typeface="Open Sans"/>
              </a:rPr>
              <a:t>element, list a project or accomplishment you'd like to highlight. </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Below each </a:t>
            </a:r>
            <a:r>
              <a:rPr b="1" lang="en" sz="2200">
                <a:solidFill>
                  <a:schemeClr val="dk1"/>
                </a:solidFill>
                <a:latin typeface="Consolas"/>
                <a:ea typeface="Consolas"/>
                <a:cs typeface="Consolas"/>
                <a:sym typeface="Consolas"/>
              </a:rPr>
              <a:t>&lt;li&gt;</a:t>
            </a:r>
            <a:r>
              <a:rPr b="1"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element, add a </a:t>
            </a:r>
            <a:r>
              <a:rPr b="1" lang="en" sz="2200">
                <a:solidFill>
                  <a:schemeClr val="dk1"/>
                </a:solidFill>
                <a:latin typeface="Consolas"/>
                <a:ea typeface="Consolas"/>
                <a:cs typeface="Consolas"/>
                <a:sym typeface="Consolas"/>
              </a:rPr>
              <a:t>&lt;p&gt;</a:t>
            </a:r>
            <a:r>
              <a:rPr lang="en" sz="2200">
                <a:solidFill>
                  <a:schemeClr val="dk1"/>
                </a:solidFill>
                <a:latin typeface="Open Sans"/>
                <a:ea typeface="Open Sans"/>
                <a:cs typeface="Open Sans"/>
                <a:sym typeface="Open Sans"/>
              </a:rPr>
              <a:t> of text to describe the project. </a:t>
            </a:r>
            <a:endParaRPr sz="2200">
              <a:solidFill>
                <a:schemeClr val="dk1"/>
              </a:solidFill>
              <a:latin typeface="Open Sans"/>
              <a:ea typeface="Open Sans"/>
              <a:cs typeface="Open Sans"/>
              <a:sym typeface="Open Sans"/>
            </a:endParaRPr>
          </a:p>
        </p:txBody>
      </p:sp>
      <p:sp>
        <p:nvSpPr>
          <p:cNvPr id="507" name="Google Shape;507;p57"/>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Projects Section III</a:t>
            </a:r>
            <a:endParaRPr sz="3000"/>
          </a:p>
        </p:txBody>
      </p:sp>
      <p:pic>
        <p:nvPicPr>
          <p:cNvPr id="508" name="Google Shape;508;p57"/>
          <p:cNvPicPr preferRelativeResize="0"/>
          <p:nvPr/>
        </p:nvPicPr>
        <p:blipFill>
          <a:blip r:embed="rId3">
            <a:alphaModFix/>
          </a:blip>
          <a:stretch>
            <a:fillRect/>
          </a:stretch>
        </p:blipFill>
        <p:spPr>
          <a:xfrm>
            <a:off x="654897" y="3491825"/>
            <a:ext cx="7834200" cy="2945500"/>
          </a:xfrm>
          <a:prstGeom prst="rect">
            <a:avLst/>
          </a:prstGeom>
          <a:noFill/>
          <a:ln cap="flat" cmpd="sng" w="19050">
            <a:solidFill>
              <a:srgbClr val="000000"/>
            </a:solidFill>
            <a:prstDash val="solid"/>
            <a:round/>
            <a:headEnd len="sm" w="sm" type="none"/>
            <a:tailEnd len="sm" w="sm" type="none"/>
          </a:ln>
        </p:spPr>
      </p:pic>
      <p:sp>
        <p:nvSpPr>
          <p:cNvPr id="509" name="Google Shape;509;p5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2"/>
          <p:cNvSpPr txBox="1"/>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155" name="Google Shape;155;p22"/>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56" name="Google Shape;156;p22"/>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57" name="Google Shape;157;p22"/>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400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158" name="Google Shape;158;p22"/>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159" name="Google Shape;159;p22"/>
          <p:cNvSpPr txBox="1"/>
          <p:nvPr/>
        </p:nvSpPr>
        <p:spPr>
          <a:xfrm>
            <a:off x="80850" y="54828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58"/>
          <p:cNvSpPr txBox="1"/>
          <p:nvPr/>
        </p:nvSpPr>
        <p:spPr>
          <a:xfrm>
            <a:off x="329100" y="1416050"/>
            <a:ext cx="8485800" cy="11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latin typeface="Open Sans"/>
                <a:ea typeface="Open Sans"/>
                <a:cs typeface="Open Sans"/>
                <a:sym typeface="Open Sans"/>
              </a:rPr>
              <a:t>Look at the live version again! It should look like this. </a:t>
            </a:r>
            <a:endParaRPr sz="2200">
              <a:latin typeface="Open Sans"/>
              <a:ea typeface="Open Sans"/>
              <a:cs typeface="Open Sans"/>
              <a:sym typeface="Open Sans"/>
            </a:endParaRPr>
          </a:p>
        </p:txBody>
      </p:sp>
      <p:sp>
        <p:nvSpPr>
          <p:cNvPr id="515" name="Google Shape;515;p58"/>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the Projects Section IV</a:t>
            </a:r>
            <a:endParaRPr sz="3000"/>
          </a:p>
        </p:txBody>
      </p:sp>
      <p:pic>
        <p:nvPicPr>
          <p:cNvPr id="516" name="Google Shape;516;p58"/>
          <p:cNvPicPr preferRelativeResize="0"/>
          <p:nvPr/>
        </p:nvPicPr>
        <p:blipFill>
          <a:blip r:embed="rId3">
            <a:alphaModFix/>
          </a:blip>
          <a:stretch>
            <a:fillRect/>
          </a:stretch>
        </p:blipFill>
        <p:spPr>
          <a:xfrm>
            <a:off x="1775550" y="2269875"/>
            <a:ext cx="5592899" cy="4328750"/>
          </a:xfrm>
          <a:prstGeom prst="rect">
            <a:avLst/>
          </a:prstGeom>
          <a:noFill/>
          <a:ln cap="flat" cmpd="sng" w="19050">
            <a:solidFill>
              <a:srgbClr val="000000"/>
            </a:solidFill>
            <a:prstDash val="solid"/>
            <a:round/>
            <a:headEnd len="sm" w="sm" type="none"/>
            <a:tailEnd len="sm" w="sm" type="none"/>
          </a:ln>
        </p:spPr>
      </p:pic>
      <p:sp>
        <p:nvSpPr>
          <p:cNvPr id="517" name="Google Shape;517;p5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9"/>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523" name="Google Shape;523;p59"/>
          <p:cNvSpPr txBox="1"/>
          <p:nvPr>
            <p:ph idx="1" type="body"/>
          </p:nvPr>
        </p:nvSpPr>
        <p:spPr>
          <a:xfrm>
            <a:off x="754300" y="1773350"/>
            <a:ext cx="42633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&lt;ul&gt;</a:t>
            </a:r>
            <a:r>
              <a:rPr lang="en" sz="2000"/>
              <a:t> – an unordered list. By default, an unordered list element will contain a bulleted list of elements.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&lt;li&gt;</a:t>
            </a:r>
            <a:r>
              <a:rPr lang="en" sz="2000"/>
              <a:t> – a list item. Inside of </a:t>
            </a:r>
            <a:r>
              <a:rPr lang="en" sz="2000">
                <a:latin typeface="Consolas"/>
                <a:ea typeface="Consolas"/>
                <a:cs typeface="Consolas"/>
                <a:sym typeface="Consolas"/>
              </a:rPr>
              <a:t>&lt;ul&gt;</a:t>
            </a:r>
            <a:r>
              <a:rPr lang="en" sz="2000"/>
              <a:t> and </a:t>
            </a:r>
            <a:r>
              <a:rPr lang="en" sz="2000">
                <a:latin typeface="Consolas"/>
                <a:ea typeface="Consolas"/>
                <a:cs typeface="Consolas"/>
                <a:sym typeface="Consolas"/>
              </a:rPr>
              <a:t>&lt;ol&gt;</a:t>
            </a:r>
            <a:r>
              <a:rPr lang="en" sz="2000"/>
              <a:t> (ordered lists) elements, each item you want to include should be contained inside its own </a:t>
            </a:r>
            <a:r>
              <a:rPr lang="en" sz="2000">
                <a:latin typeface="Consolas"/>
                <a:ea typeface="Consolas"/>
                <a:cs typeface="Consolas"/>
                <a:sym typeface="Consolas"/>
              </a:rPr>
              <a:t>&lt;li&gt;</a:t>
            </a:r>
            <a:r>
              <a:rPr lang="en" sz="2000"/>
              <a:t> element. </a:t>
            </a:r>
            <a:endParaRPr sz="2000"/>
          </a:p>
        </p:txBody>
      </p:sp>
      <p:sp>
        <p:nvSpPr>
          <p:cNvPr id="524" name="Google Shape;524;p59"/>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5" name="Google Shape;525;p59"/>
          <p:cNvPicPr preferRelativeResize="0"/>
          <p:nvPr/>
        </p:nvPicPr>
        <p:blipFill>
          <a:blip r:embed="rId3">
            <a:alphaModFix/>
          </a:blip>
          <a:stretch>
            <a:fillRect/>
          </a:stretch>
        </p:blipFill>
        <p:spPr>
          <a:xfrm>
            <a:off x="5532200" y="2493350"/>
            <a:ext cx="2857500" cy="2857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0"/>
          <p:cNvSpPr txBox="1"/>
          <p:nvPr>
            <p:ph idx="1" type="body"/>
          </p:nvPr>
        </p:nvSpPr>
        <p:spPr>
          <a:xfrm>
            <a:off x="390725" y="1676513"/>
            <a:ext cx="8360400" cy="14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HTML elements that are inside of other HTML elements are called </a:t>
            </a:r>
            <a:r>
              <a:rPr b="1" lang="en" sz="2000">
                <a:solidFill>
                  <a:srgbClr val="5EA5E5"/>
                </a:solidFill>
              </a:rPr>
              <a:t>child</a:t>
            </a:r>
            <a:r>
              <a:rPr lang="en" sz="2000">
                <a:solidFill>
                  <a:schemeClr val="dk1"/>
                </a:solidFill>
              </a:rPr>
              <a:t> elements. The outer element is the </a:t>
            </a:r>
            <a:r>
              <a:rPr b="1" lang="en" sz="2000">
                <a:solidFill>
                  <a:srgbClr val="5EA5E5"/>
                </a:solidFill>
              </a:rPr>
              <a:t>parent</a:t>
            </a:r>
            <a:r>
              <a:rPr lang="en" sz="2000">
                <a:solidFill>
                  <a:schemeClr val="dk1"/>
                </a:solidFill>
              </a:rPr>
              <a:t> element.  </a:t>
            </a:r>
            <a:r>
              <a:rPr b="1" lang="en" sz="2000">
                <a:solidFill>
                  <a:schemeClr val="dk1"/>
                </a:solidFill>
                <a:latin typeface="Consolas"/>
                <a:ea typeface="Consolas"/>
                <a:cs typeface="Consolas"/>
                <a:sym typeface="Consolas"/>
              </a:rPr>
              <a:t>&lt;li&gt;</a:t>
            </a:r>
            <a:r>
              <a:rPr lang="en" sz="2000">
                <a:solidFill>
                  <a:schemeClr val="dk1"/>
                </a:solidFill>
              </a:rPr>
              <a:t> elements are children of </a:t>
            </a:r>
            <a:r>
              <a:rPr b="1" lang="en" sz="2000">
                <a:solidFill>
                  <a:schemeClr val="dk1"/>
                </a:solidFill>
                <a:latin typeface="Consolas"/>
                <a:ea typeface="Consolas"/>
                <a:cs typeface="Consolas"/>
                <a:sym typeface="Consolas"/>
              </a:rPr>
              <a:t>&lt;ul&gt;</a:t>
            </a:r>
            <a:r>
              <a:rPr lang="en" sz="2000">
                <a:solidFill>
                  <a:schemeClr val="dk1"/>
                </a:solidFill>
              </a:rPr>
              <a:t> elements and </a:t>
            </a:r>
            <a:r>
              <a:rPr b="1" lang="en" sz="2000">
                <a:solidFill>
                  <a:schemeClr val="dk1"/>
                </a:solidFill>
                <a:latin typeface="Consolas"/>
                <a:ea typeface="Consolas"/>
                <a:cs typeface="Consolas"/>
                <a:sym typeface="Consolas"/>
              </a:rPr>
              <a:t>&lt;ol&gt;</a:t>
            </a:r>
            <a:r>
              <a:rPr lang="en" sz="2000">
                <a:solidFill>
                  <a:schemeClr val="dk1"/>
                </a:solidFill>
              </a:rPr>
              <a:t> elements. </a:t>
            </a:r>
            <a:endParaRPr sz="2000">
              <a:solidFill>
                <a:schemeClr val="dk1"/>
              </a:solidFill>
            </a:endParaRPr>
          </a:p>
          <a:p>
            <a:pPr indent="0" lvl="0" marL="0" rtl="0" algn="l">
              <a:lnSpc>
                <a:spcPct val="115000"/>
              </a:lnSpc>
              <a:spcBef>
                <a:spcPts val="0"/>
              </a:spcBef>
              <a:spcAft>
                <a:spcPts val="0"/>
              </a:spcAft>
              <a:buNone/>
            </a:pPr>
            <a:r>
              <a:t/>
            </a:r>
            <a:endParaRPr sz="2000"/>
          </a:p>
        </p:txBody>
      </p:sp>
      <p:sp>
        <p:nvSpPr>
          <p:cNvPr id="531" name="Google Shape;531;p6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0"/>
          <p:cNvSpPr txBox="1"/>
          <p:nvPr>
            <p:ph idx="1" type="body"/>
          </p:nvPr>
        </p:nvSpPr>
        <p:spPr>
          <a:xfrm>
            <a:off x="391800" y="3226025"/>
            <a:ext cx="83604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latin typeface="Courier New"/>
                <a:ea typeface="Courier New"/>
                <a:cs typeface="Courier New"/>
                <a:sym typeface="Courier New"/>
              </a:rPr>
              <a:t>&lt;ul&gt;   &lt;li&gt;Item Number One&lt;/li&gt;   &lt;/ul&gt;</a:t>
            </a:r>
            <a:endParaRPr sz="2400">
              <a:latin typeface="Courier New"/>
              <a:ea typeface="Courier New"/>
              <a:cs typeface="Courier New"/>
              <a:sym typeface="Courier New"/>
            </a:endParaRPr>
          </a:p>
        </p:txBody>
      </p:sp>
      <p:sp>
        <p:nvSpPr>
          <p:cNvPr id="533" name="Google Shape;533;p60"/>
          <p:cNvSpPr/>
          <p:nvPr/>
        </p:nvSpPr>
        <p:spPr>
          <a:xfrm>
            <a:off x="955650" y="3978113"/>
            <a:ext cx="804900" cy="49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0"/>
          <p:cNvSpPr/>
          <p:nvPr/>
        </p:nvSpPr>
        <p:spPr>
          <a:xfrm flipH="1" rot="10800000">
            <a:off x="2559725" y="4019177"/>
            <a:ext cx="4056900" cy="64800"/>
          </a:xfrm>
          <a:prstGeom prst="re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0"/>
          <p:cNvSpPr/>
          <p:nvPr/>
        </p:nvSpPr>
        <p:spPr>
          <a:xfrm>
            <a:off x="7222825" y="3978125"/>
            <a:ext cx="1110900" cy="49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60"/>
          <p:cNvCxnSpPr/>
          <p:nvPr/>
        </p:nvCxnSpPr>
        <p:spPr>
          <a:xfrm rot="10800000">
            <a:off x="1352125" y="4317450"/>
            <a:ext cx="597000" cy="1024200"/>
          </a:xfrm>
          <a:prstGeom prst="straightConnector1">
            <a:avLst/>
          </a:prstGeom>
          <a:noFill/>
          <a:ln cap="flat" cmpd="sng" w="38100">
            <a:solidFill>
              <a:schemeClr val="dk2"/>
            </a:solidFill>
            <a:prstDash val="solid"/>
            <a:round/>
            <a:headEnd len="med" w="med" type="none"/>
            <a:tailEnd len="med" w="med" type="triangle"/>
          </a:ln>
        </p:spPr>
      </p:cxnSp>
      <p:sp>
        <p:nvSpPr>
          <p:cNvPr id="537" name="Google Shape;537;p60"/>
          <p:cNvSpPr txBox="1"/>
          <p:nvPr>
            <p:ph idx="1" type="body"/>
          </p:nvPr>
        </p:nvSpPr>
        <p:spPr>
          <a:xfrm>
            <a:off x="306300" y="5151425"/>
            <a:ext cx="8360400" cy="87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100"/>
              <a:t>Begin </a:t>
            </a:r>
            <a:r>
              <a:rPr lang="en" sz="2100"/>
              <a:t>Parent Element        Child Element       End Parent Element</a:t>
            </a:r>
            <a:endParaRPr sz="2100"/>
          </a:p>
        </p:txBody>
      </p:sp>
      <p:cxnSp>
        <p:nvCxnSpPr>
          <p:cNvPr id="538" name="Google Shape;538;p60"/>
          <p:cNvCxnSpPr/>
          <p:nvPr/>
        </p:nvCxnSpPr>
        <p:spPr>
          <a:xfrm flipH="1" rot="10800000">
            <a:off x="7004325" y="4317575"/>
            <a:ext cx="768000" cy="1072800"/>
          </a:xfrm>
          <a:prstGeom prst="straightConnector1">
            <a:avLst/>
          </a:prstGeom>
          <a:noFill/>
          <a:ln cap="flat" cmpd="sng" w="38100">
            <a:solidFill>
              <a:schemeClr val="dk2"/>
            </a:solidFill>
            <a:prstDash val="solid"/>
            <a:round/>
            <a:headEnd len="med" w="med" type="none"/>
            <a:tailEnd len="med" w="med" type="triangle"/>
          </a:ln>
        </p:spPr>
      </p:cxnSp>
      <p:sp>
        <p:nvSpPr>
          <p:cNvPr id="539" name="Google Shape;539;p6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40" name="Google Shape;540;p60"/>
          <p:cNvCxnSpPr/>
          <p:nvPr/>
        </p:nvCxnSpPr>
        <p:spPr>
          <a:xfrm rot="10800000">
            <a:off x="4562338" y="4317500"/>
            <a:ext cx="11700" cy="949800"/>
          </a:xfrm>
          <a:prstGeom prst="straightConnector1">
            <a:avLst/>
          </a:prstGeom>
          <a:noFill/>
          <a:ln cap="flat" cmpd="sng" w="38100">
            <a:solidFill>
              <a:schemeClr val="dk2"/>
            </a:solidFill>
            <a:prstDash val="solid"/>
            <a:round/>
            <a:headEnd len="med" w="med" type="none"/>
            <a:tailEnd len="med" w="med" type="triangle"/>
          </a:ln>
        </p:spPr>
      </p:cxnSp>
      <p:sp>
        <p:nvSpPr>
          <p:cNvPr id="541" name="Google Shape;541;p60"/>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Elements Can Be Nested</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1"/>
          <p:cNvSpPr txBox="1"/>
          <p:nvPr/>
        </p:nvSpPr>
        <p:spPr>
          <a:xfrm>
            <a:off x="329100" y="1416049"/>
            <a:ext cx="8485800" cy="1735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image of yourself to the </a:t>
            </a:r>
            <a:r>
              <a:rPr b="1" lang="en" sz="2200">
                <a:solidFill>
                  <a:schemeClr val="dk1"/>
                </a:solidFill>
                <a:latin typeface="Open Sans"/>
                <a:ea typeface="Open Sans"/>
                <a:cs typeface="Open Sans"/>
                <a:sym typeface="Open Sans"/>
              </a:rPr>
              <a:t>assets/</a:t>
            </a:r>
            <a:r>
              <a:rPr lang="en" sz="2200">
                <a:solidFill>
                  <a:schemeClr val="dk1"/>
                </a:solidFill>
                <a:latin typeface="Open Sans"/>
                <a:ea typeface="Open Sans"/>
                <a:cs typeface="Open Sans"/>
                <a:sym typeface="Open Sans"/>
              </a:rPr>
              <a:t> folder in Glitch. You can just drag and drop the image here!</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Click the image, then click </a:t>
            </a:r>
            <a:r>
              <a:rPr b="1" lang="en" sz="2200">
                <a:solidFill>
                  <a:srgbClr val="5EA5E5"/>
                </a:solidFill>
                <a:latin typeface="Open Sans"/>
                <a:ea typeface="Open Sans"/>
                <a:cs typeface="Open Sans"/>
                <a:sym typeface="Open Sans"/>
              </a:rPr>
              <a:t>Copy Url</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547" name="Google Shape;547;p61"/>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an Image I</a:t>
            </a:r>
            <a:endParaRPr sz="3000"/>
          </a:p>
        </p:txBody>
      </p:sp>
      <p:pic>
        <p:nvPicPr>
          <p:cNvPr id="548" name="Google Shape;548;p61"/>
          <p:cNvPicPr preferRelativeResize="0"/>
          <p:nvPr/>
        </p:nvPicPr>
        <p:blipFill rotWithShape="1">
          <a:blip r:embed="rId3">
            <a:alphaModFix/>
          </a:blip>
          <a:srcRect b="0" l="0" r="11174" t="0"/>
          <a:stretch/>
        </p:blipFill>
        <p:spPr>
          <a:xfrm>
            <a:off x="337763" y="3286912"/>
            <a:ext cx="4703325" cy="2948050"/>
          </a:xfrm>
          <a:prstGeom prst="rect">
            <a:avLst/>
          </a:prstGeom>
          <a:noFill/>
          <a:ln cap="flat" cmpd="sng" w="19050">
            <a:solidFill>
              <a:srgbClr val="000000"/>
            </a:solidFill>
            <a:prstDash val="solid"/>
            <a:round/>
            <a:headEnd len="sm" w="sm" type="none"/>
            <a:tailEnd len="sm" w="sm" type="none"/>
          </a:ln>
        </p:spPr>
      </p:pic>
      <p:pic>
        <p:nvPicPr>
          <p:cNvPr id="549" name="Google Shape;549;p61"/>
          <p:cNvPicPr preferRelativeResize="0"/>
          <p:nvPr/>
        </p:nvPicPr>
        <p:blipFill rotWithShape="1">
          <a:blip r:embed="rId4">
            <a:alphaModFix/>
          </a:blip>
          <a:srcRect b="0" l="2381" r="0" t="2865"/>
          <a:stretch/>
        </p:blipFill>
        <p:spPr>
          <a:xfrm>
            <a:off x="5327988" y="3286913"/>
            <a:ext cx="3478242" cy="2948051"/>
          </a:xfrm>
          <a:prstGeom prst="rect">
            <a:avLst/>
          </a:prstGeom>
          <a:noFill/>
          <a:ln cap="flat" cmpd="sng" w="19050">
            <a:solidFill>
              <a:srgbClr val="000000"/>
            </a:solidFill>
            <a:prstDash val="solid"/>
            <a:round/>
            <a:headEnd len="sm" w="sm" type="none"/>
            <a:tailEnd len="sm" w="sm" type="none"/>
          </a:ln>
        </p:spPr>
      </p:pic>
      <p:sp>
        <p:nvSpPr>
          <p:cNvPr id="550" name="Google Shape;550;p61"/>
          <p:cNvSpPr/>
          <p:nvPr/>
        </p:nvSpPr>
        <p:spPr>
          <a:xfrm>
            <a:off x="6675275" y="5136450"/>
            <a:ext cx="6987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2"/>
          <p:cNvSpPr txBox="1"/>
          <p:nvPr/>
        </p:nvSpPr>
        <p:spPr>
          <a:xfrm>
            <a:off x="329100" y="1416050"/>
            <a:ext cx="8485800" cy="2580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Below the about paragraph, add an </a:t>
            </a:r>
            <a:r>
              <a:rPr b="1" lang="en" sz="2200">
                <a:solidFill>
                  <a:schemeClr val="dk1"/>
                </a:solidFill>
                <a:latin typeface="Consolas"/>
                <a:ea typeface="Consolas"/>
                <a:cs typeface="Consolas"/>
                <a:sym typeface="Consolas"/>
              </a:rPr>
              <a:t>&lt;img&gt;</a:t>
            </a:r>
            <a:r>
              <a:rPr lang="en" sz="2200">
                <a:solidFill>
                  <a:schemeClr val="dk1"/>
                </a:solidFill>
                <a:latin typeface="Open Sans"/>
                <a:ea typeface="Open Sans"/>
                <a:cs typeface="Open Sans"/>
                <a:sym typeface="Open Sans"/>
              </a:rPr>
              <a:t> tag.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the </a:t>
            </a:r>
            <a:r>
              <a:rPr b="1" lang="en" sz="2200">
                <a:solidFill>
                  <a:schemeClr val="dk1"/>
                </a:solidFill>
                <a:latin typeface="Consolas"/>
                <a:ea typeface="Consolas"/>
                <a:cs typeface="Consolas"/>
                <a:sym typeface="Consolas"/>
              </a:rPr>
              <a:t>&lt;img&gt;</a:t>
            </a:r>
            <a:r>
              <a:rPr lang="en" sz="2200">
                <a:solidFill>
                  <a:schemeClr val="dk1"/>
                </a:solidFill>
                <a:latin typeface="Open Sans"/>
                <a:ea typeface="Open Sans"/>
                <a:cs typeface="Open Sans"/>
                <a:sym typeface="Open Sans"/>
              </a:rPr>
              <a:t> tag, add a </a:t>
            </a:r>
            <a:r>
              <a:rPr b="1" lang="en" sz="2200">
                <a:solidFill>
                  <a:schemeClr val="dk1"/>
                </a:solidFill>
                <a:latin typeface="Consolas"/>
                <a:ea typeface="Consolas"/>
                <a:cs typeface="Consolas"/>
                <a:sym typeface="Consolas"/>
              </a:rPr>
              <a:t>src</a:t>
            </a:r>
            <a:r>
              <a:rPr lang="en" sz="2200">
                <a:solidFill>
                  <a:schemeClr val="dk1"/>
                </a:solidFill>
                <a:latin typeface="Open Sans"/>
                <a:ea typeface="Open Sans"/>
                <a:cs typeface="Open Sans"/>
                <a:sym typeface="Open Sans"/>
              </a:rPr>
              <a:t> attribute. Set </a:t>
            </a:r>
            <a:r>
              <a:rPr b="1" lang="en" sz="2200">
                <a:solidFill>
                  <a:schemeClr val="dk1"/>
                </a:solidFill>
                <a:latin typeface="Consolas"/>
                <a:ea typeface="Consolas"/>
                <a:cs typeface="Consolas"/>
                <a:sym typeface="Consolas"/>
              </a:rPr>
              <a:t>src=</a:t>
            </a:r>
            <a:r>
              <a:rPr lang="en" sz="2200">
                <a:solidFill>
                  <a:schemeClr val="dk1"/>
                </a:solidFill>
                <a:latin typeface="Open Sans"/>
                <a:ea typeface="Open Sans"/>
                <a:cs typeface="Open Sans"/>
                <a:sym typeface="Open Sans"/>
              </a:rPr>
              <a:t> the URL you copied in the last slide. The URL needs to be surrounded by quotation marks. </a:t>
            </a:r>
            <a:endParaRPr sz="2200">
              <a:solidFill>
                <a:schemeClr val="dk1"/>
              </a:solidFill>
              <a:latin typeface="Open Sans"/>
              <a:ea typeface="Open Sans"/>
              <a:cs typeface="Open Sans"/>
              <a:sym typeface="Open Sans"/>
            </a:endParaRPr>
          </a:p>
        </p:txBody>
      </p:sp>
      <p:sp>
        <p:nvSpPr>
          <p:cNvPr id="557" name="Google Shape;557;p62"/>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an Image II</a:t>
            </a:r>
            <a:endParaRPr sz="3000"/>
          </a:p>
        </p:txBody>
      </p:sp>
      <p:pic>
        <p:nvPicPr>
          <p:cNvPr id="558" name="Google Shape;558;p62"/>
          <p:cNvPicPr preferRelativeResize="0"/>
          <p:nvPr/>
        </p:nvPicPr>
        <p:blipFill>
          <a:blip r:embed="rId3">
            <a:alphaModFix/>
          </a:blip>
          <a:stretch>
            <a:fillRect/>
          </a:stretch>
        </p:blipFill>
        <p:spPr>
          <a:xfrm>
            <a:off x="432900" y="3728850"/>
            <a:ext cx="8278200" cy="2869775"/>
          </a:xfrm>
          <a:prstGeom prst="rect">
            <a:avLst/>
          </a:prstGeom>
          <a:noFill/>
          <a:ln cap="flat" cmpd="sng" w="19050">
            <a:solidFill>
              <a:srgbClr val="000000"/>
            </a:solidFill>
            <a:prstDash val="solid"/>
            <a:round/>
            <a:headEnd len="sm" w="sm" type="none"/>
            <a:tailEnd len="sm" w="sm" type="none"/>
          </a:ln>
        </p:spPr>
      </p:pic>
      <p:sp>
        <p:nvSpPr>
          <p:cNvPr id="559" name="Google Shape;559;p6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63"/>
          <p:cNvSpPr txBox="1"/>
          <p:nvPr/>
        </p:nvSpPr>
        <p:spPr>
          <a:xfrm>
            <a:off x="329100" y="1416050"/>
            <a:ext cx="8485800" cy="1800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000"/>
              </a:spcAft>
              <a:buNone/>
            </a:pPr>
            <a:r>
              <a:rPr lang="en" sz="2200">
                <a:latin typeface="Open Sans"/>
                <a:ea typeface="Open Sans"/>
                <a:cs typeface="Open Sans"/>
                <a:sym typeface="Open Sans"/>
              </a:rPr>
              <a:t>Look at the live version again! It should look like this. </a:t>
            </a:r>
            <a:br>
              <a:rPr lang="en" sz="2200">
                <a:latin typeface="Open Sans"/>
                <a:ea typeface="Open Sans"/>
                <a:cs typeface="Open Sans"/>
                <a:sym typeface="Open Sans"/>
              </a:rPr>
            </a:br>
            <a:r>
              <a:rPr lang="en" sz="2200">
                <a:latin typeface="Open Sans"/>
                <a:ea typeface="Open Sans"/>
                <a:cs typeface="Open Sans"/>
                <a:sym typeface="Open Sans"/>
              </a:rPr>
              <a:t>Note: Your image might be huge. We'll fix this later. </a:t>
            </a:r>
            <a:br>
              <a:rPr lang="en" sz="2200">
                <a:latin typeface="Open Sans"/>
                <a:ea typeface="Open Sans"/>
                <a:cs typeface="Open Sans"/>
                <a:sym typeface="Open Sans"/>
              </a:rPr>
            </a:br>
            <a:endParaRPr sz="2200">
              <a:latin typeface="Open Sans"/>
              <a:ea typeface="Open Sans"/>
              <a:cs typeface="Open Sans"/>
              <a:sym typeface="Open Sans"/>
            </a:endParaRPr>
          </a:p>
        </p:txBody>
      </p:sp>
      <p:sp>
        <p:nvSpPr>
          <p:cNvPr id="565" name="Google Shape;565;p63"/>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an Image III</a:t>
            </a:r>
            <a:endParaRPr sz="3000"/>
          </a:p>
        </p:txBody>
      </p:sp>
      <p:pic>
        <p:nvPicPr>
          <p:cNvPr id="566" name="Google Shape;566;p63"/>
          <p:cNvPicPr preferRelativeResize="0"/>
          <p:nvPr/>
        </p:nvPicPr>
        <p:blipFill>
          <a:blip r:embed="rId3">
            <a:alphaModFix/>
          </a:blip>
          <a:stretch>
            <a:fillRect/>
          </a:stretch>
        </p:blipFill>
        <p:spPr>
          <a:xfrm>
            <a:off x="2770075" y="2555700"/>
            <a:ext cx="3603850" cy="4149901"/>
          </a:xfrm>
          <a:prstGeom prst="rect">
            <a:avLst/>
          </a:prstGeom>
          <a:noFill/>
          <a:ln cap="flat" cmpd="sng" w="19050">
            <a:solidFill>
              <a:srgbClr val="000000"/>
            </a:solidFill>
            <a:prstDash val="solid"/>
            <a:round/>
            <a:headEnd len="sm" w="sm" type="none"/>
            <a:tailEnd len="sm" w="sm" type="none"/>
          </a:ln>
        </p:spPr>
      </p:pic>
      <p:sp>
        <p:nvSpPr>
          <p:cNvPr id="567" name="Google Shape;567;p6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4"/>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573" name="Google Shape;573;p64"/>
          <p:cNvSpPr txBox="1"/>
          <p:nvPr>
            <p:ph idx="1" type="body"/>
          </p:nvPr>
        </p:nvSpPr>
        <p:spPr>
          <a:xfrm>
            <a:off x="691825" y="1663000"/>
            <a:ext cx="42633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&lt;img&gt;</a:t>
            </a:r>
            <a:r>
              <a:rPr lang="en" sz="2000"/>
              <a:t> – an element that contains an image. </a:t>
            </a:r>
            <a:r>
              <a:rPr lang="en" sz="2000">
                <a:latin typeface="Consolas"/>
                <a:ea typeface="Consolas"/>
                <a:cs typeface="Consolas"/>
                <a:sym typeface="Consolas"/>
              </a:rPr>
              <a:t>&lt;img&gt;</a:t>
            </a:r>
            <a:r>
              <a:rPr lang="en" sz="2000"/>
              <a:t> is a self-closing tag. This means you do not need to write it like </a:t>
            </a:r>
            <a:r>
              <a:rPr lang="en" sz="2000">
                <a:latin typeface="Consolas"/>
                <a:ea typeface="Consolas"/>
                <a:cs typeface="Consolas"/>
                <a:sym typeface="Consolas"/>
              </a:rPr>
              <a:t>&lt;img&gt;&lt;/img&gt;</a:t>
            </a:r>
            <a:r>
              <a:rPr lang="en" sz="2000"/>
              <a:t>.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src</a:t>
            </a:r>
            <a:r>
              <a:rPr lang="en" sz="2400">
                <a:solidFill>
                  <a:srgbClr val="5EA5E5"/>
                </a:solidFill>
              </a:rPr>
              <a:t> </a:t>
            </a:r>
            <a:r>
              <a:rPr lang="en" sz="2000"/>
              <a:t>– an attribute. All </a:t>
            </a:r>
            <a:r>
              <a:rPr lang="en" sz="2000">
                <a:latin typeface="Consolas"/>
                <a:ea typeface="Consolas"/>
                <a:cs typeface="Consolas"/>
                <a:sym typeface="Consolas"/>
              </a:rPr>
              <a:t>&lt;img&gt;</a:t>
            </a:r>
            <a:r>
              <a:rPr lang="en" sz="2000"/>
              <a:t> elements require the src attribute, which tells the browser where the image is stored. </a:t>
            </a:r>
            <a:endParaRPr sz="2000"/>
          </a:p>
        </p:txBody>
      </p:sp>
      <p:sp>
        <p:nvSpPr>
          <p:cNvPr id="574" name="Google Shape;574;p64"/>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75" name="Google Shape;575;p64"/>
          <p:cNvGrpSpPr/>
          <p:nvPr/>
        </p:nvGrpSpPr>
        <p:grpSpPr>
          <a:xfrm>
            <a:off x="5524261" y="1662988"/>
            <a:ext cx="2927908" cy="2217565"/>
            <a:chOff x="174597" y="3273631"/>
            <a:chExt cx="4195311" cy="1957251"/>
          </a:xfrm>
        </p:grpSpPr>
        <p:grpSp>
          <p:nvGrpSpPr>
            <p:cNvPr id="576" name="Google Shape;576;p64"/>
            <p:cNvGrpSpPr/>
            <p:nvPr/>
          </p:nvGrpSpPr>
          <p:grpSpPr>
            <a:xfrm>
              <a:off x="174597" y="3621600"/>
              <a:ext cx="4195311" cy="1609282"/>
              <a:chOff x="160338" y="0"/>
              <a:chExt cx="5525236" cy="1609282"/>
            </a:xfrm>
          </p:grpSpPr>
          <p:sp>
            <p:nvSpPr>
              <p:cNvPr id="577" name="Google Shape;577;p64"/>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78" name="Google Shape;578;p64"/>
              <p:cNvSpPr txBox="1"/>
              <p:nvPr/>
            </p:nvSpPr>
            <p:spPr>
              <a:xfrm>
                <a:off x="160338" y="40582"/>
                <a:ext cx="5525100" cy="1568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700" u="sng">
                    <a:latin typeface="Open Sans"/>
                    <a:ea typeface="Open Sans"/>
                    <a:cs typeface="Open Sans"/>
                    <a:sym typeface="Open Sans"/>
                  </a:rPr>
                  <a:t>Attribute:</a:t>
                </a:r>
                <a:r>
                  <a:rPr b="1" lang="en" sz="1700">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Something you can add to HTML elements that modifies them in some way. </a:t>
                </a:r>
                <a:endParaRPr sz="1700">
                  <a:latin typeface="Open Sans"/>
                  <a:ea typeface="Open Sans"/>
                  <a:cs typeface="Open Sans"/>
                  <a:sym typeface="Open Sans"/>
                </a:endParaRPr>
              </a:p>
            </p:txBody>
          </p:sp>
        </p:grpSp>
        <p:sp>
          <p:nvSpPr>
            <p:cNvPr id="579" name="Google Shape;579;p64"/>
            <p:cNvSpPr/>
            <p:nvPr/>
          </p:nvSpPr>
          <p:spPr>
            <a:xfrm>
              <a:off x="174695" y="3273631"/>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grpSp>
        <p:nvGrpSpPr>
          <p:cNvPr id="580" name="Google Shape;580;p64"/>
          <p:cNvGrpSpPr/>
          <p:nvPr/>
        </p:nvGrpSpPr>
        <p:grpSpPr>
          <a:xfrm>
            <a:off x="5524261" y="4123263"/>
            <a:ext cx="2927908" cy="2217565"/>
            <a:chOff x="174597" y="3273631"/>
            <a:chExt cx="4195311" cy="1957251"/>
          </a:xfrm>
        </p:grpSpPr>
        <p:grpSp>
          <p:nvGrpSpPr>
            <p:cNvPr id="581" name="Google Shape;581;p64"/>
            <p:cNvGrpSpPr/>
            <p:nvPr/>
          </p:nvGrpSpPr>
          <p:grpSpPr>
            <a:xfrm>
              <a:off x="174597" y="3621600"/>
              <a:ext cx="4195311" cy="1609282"/>
              <a:chOff x="160338" y="0"/>
              <a:chExt cx="5525236" cy="1609282"/>
            </a:xfrm>
          </p:grpSpPr>
          <p:sp>
            <p:nvSpPr>
              <p:cNvPr id="582" name="Google Shape;582;p64"/>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83" name="Google Shape;583;p64"/>
              <p:cNvSpPr txBox="1"/>
              <p:nvPr/>
            </p:nvSpPr>
            <p:spPr>
              <a:xfrm>
                <a:off x="160338" y="40582"/>
                <a:ext cx="5525100" cy="1568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700" u="sng">
                    <a:latin typeface="Open Sans"/>
                    <a:ea typeface="Open Sans"/>
                    <a:cs typeface="Open Sans"/>
                    <a:sym typeface="Open Sans"/>
                  </a:rPr>
                  <a:t>Self-closing tag:</a:t>
                </a:r>
                <a:r>
                  <a:rPr b="1" lang="en" sz="1700">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HTML tags that do not require an opening and closing tag. </a:t>
                </a:r>
                <a:endParaRPr sz="1700">
                  <a:latin typeface="Open Sans"/>
                  <a:ea typeface="Open Sans"/>
                  <a:cs typeface="Open Sans"/>
                  <a:sym typeface="Open Sans"/>
                </a:endParaRPr>
              </a:p>
            </p:txBody>
          </p:sp>
        </p:grpSp>
        <p:sp>
          <p:nvSpPr>
            <p:cNvPr id="584" name="Google Shape;584;p64"/>
            <p:cNvSpPr/>
            <p:nvPr/>
          </p:nvSpPr>
          <p:spPr>
            <a:xfrm>
              <a:off x="174695" y="3273631"/>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5"/>
          <p:cNvSpPr txBox="1"/>
          <p:nvPr/>
        </p:nvSpPr>
        <p:spPr>
          <a:xfrm>
            <a:off x="329100" y="1442600"/>
            <a:ext cx="8485800" cy="76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We want to add Contact Icons at the bottom of the page.</a:t>
            </a:r>
            <a:endParaRPr sz="2200">
              <a:solidFill>
                <a:schemeClr val="dk1"/>
              </a:solidFill>
              <a:latin typeface="Open Sans"/>
              <a:ea typeface="Open Sans"/>
              <a:cs typeface="Open Sans"/>
              <a:sym typeface="Open Sans"/>
            </a:endParaRPr>
          </a:p>
        </p:txBody>
      </p:sp>
      <p:sp>
        <p:nvSpPr>
          <p:cNvPr id="590" name="Google Shape;590;p65"/>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 Contact Section I</a:t>
            </a:r>
            <a:endParaRPr sz="3000"/>
          </a:p>
        </p:txBody>
      </p:sp>
      <p:pic>
        <p:nvPicPr>
          <p:cNvPr id="591" name="Google Shape;591;p65"/>
          <p:cNvPicPr preferRelativeResize="0"/>
          <p:nvPr/>
        </p:nvPicPr>
        <p:blipFill>
          <a:blip r:embed="rId3">
            <a:alphaModFix/>
          </a:blip>
          <a:stretch>
            <a:fillRect/>
          </a:stretch>
        </p:blipFill>
        <p:spPr>
          <a:xfrm>
            <a:off x="2136755" y="2287100"/>
            <a:ext cx="4870486" cy="4315751"/>
          </a:xfrm>
          <a:prstGeom prst="rect">
            <a:avLst/>
          </a:prstGeom>
          <a:noFill/>
          <a:ln cap="flat" cmpd="sng" w="19050">
            <a:solidFill>
              <a:srgbClr val="000000"/>
            </a:solidFill>
            <a:prstDash val="solid"/>
            <a:round/>
            <a:headEnd len="sm" w="sm" type="none"/>
            <a:tailEnd len="sm" w="sm" type="none"/>
          </a:ln>
        </p:spPr>
      </p:pic>
      <p:sp>
        <p:nvSpPr>
          <p:cNvPr id="592" name="Google Shape;592;p6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6"/>
          <p:cNvSpPr txBox="1"/>
          <p:nvPr/>
        </p:nvSpPr>
        <p:spPr>
          <a:xfrm>
            <a:off x="424050" y="1416050"/>
            <a:ext cx="8295900" cy="231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Remember when we reviewed the </a:t>
            </a:r>
            <a:r>
              <a:rPr b="1" lang="en" sz="2200">
                <a:solidFill>
                  <a:schemeClr val="dk1"/>
                </a:solidFill>
                <a:latin typeface="Consolas"/>
                <a:ea typeface="Consolas"/>
                <a:cs typeface="Consolas"/>
                <a:sym typeface="Consolas"/>
              </a:rPr>
              <a:t>&lt;link&gt;</a:t>
            </a:r>
            <a:r>
              <a:rPr lang="en" sz="2200">
                <a:solidFill>
                  <a:schemeClr val="dk1"/>
                </a:solidFill>
                <a:latin typeface="Open Sans"/>
                <a:ea typeface="Open Sans"/>
                <a:cs typeface="Open Sans"/>
                <a:sym typeface="Open Sans"/>
              </a:rPr>
              <a:t> tags at the beginning of the workshop? Look at or around line 11. This </a:t>
            </a:r>
            <a:r>
              <a:rPr b="1" lang="en" sz="2200">
                <a:solidFill>
                  <a:schemeClr val="dk1"/>
                </a:solidFill>
                <a:latin typeface="Consolas"/>
                <a:ea typeface="Consolas"/>
                <a:cs typeface="Consolas"/>
                <a:sym typeface="Consolas"/>
              </a:rPr>
              <a:t>&lt;link&gt;</a:t>
            </a:r>
            <a:r>
              <a:rPr lang="en" sz="2200">
                <a:solidFill>
                  <a:schemeClr val="dk1"/>
                </a:solidFill>
                <a:latin typeface="Open Sans"/>
                <a:ea typeface="Open Sans"/>
                <a:cs typeface="Open Sans"/>
                <a:sym typeface="Open Sans"/>
              </a:rPr>
              <a:t> tag allows us to use icons from Font Awesome, a library of icons. Check out </a:t>
            </a:r>
            <a:r>
              <a:rPr b="1" lang="en" sz="2200">
                <a:solidFill>
                  <a:schemeClr val="dk1"/>
                </a:solidFill>
                <a:latin typeface="Open Sans"/>
                <a:ea typeface="Open Sans"/>
                <a:cs typeface="Open Sans"/>
                <a:sym typeface="Open Sans"/>
              </a:rPr>
              <a:t>Fontawesome.com</a:t>
            </a:r>
            <a:r>
              <a:rPr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 The first icon we're going to add will link to your LinkedIn. </a:t>
            </a:r>
            <a:endParaRPr sz="2200">
              <a:solidFill>
                <a:schemeClr val="dk1"/>
              </a:solidFill>
              <a:latin typeface="Open Sans"/>
              <a:ea typeface="Open Sans"/>
              <a:cs typeface="Open Sans"/>
              <a:sym typeface="Open Sans"/>
            </a:endParaRPr>
          </a:p>
        </p:txBody>
      </p:sp>
      <p:sp>
        <p:nvSpPr>
          <p:cNvPr id="598" name="Google Shape;598;p66"/>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a Contact Section II</a:t>
            </a:r>
            <a:endParaRPr sz="3000"/>
          </a:p>
        </p:txBody>
      </p:sp>
      <p:pic>
        <p:nvPicPr>
          <p:cNvPr id="599" name="Google Shape;599;p66"/>
          <p:cNvPicPr preferRelativeResize="0"/>
          <p:nvPr/>
        </p:nvPicPr>
        <p:blipFill>
          <a:blip r:embed="rId3">
            <a:alphaModFix/>
          </a:blip>
          <a:stretch>
            <a:fillRect/>
          </a:stretch>
        </p:blipFill>
        <p:spPr>
          <a:xfrm>
            <a:off x="152400" y="3869999"/>
            <a:ext cx="8839200" cy="2314036"/>
          </a:xfrm>
          <a:prstGeom prst="rect">
            <a:avLst/>
          </a:prstGeom>
          <a:noFill/>
          <a:ln cap="flat" cmpd="sng" w="19050">
            <a:solidFill>
              <a:srgbClr val="000000"/>
            </a:solidFill>
            <a:prstDash val="solid"/>
            <a:round/>
            <a:headEnd len="sm" w="sm" type="none"/>
            <a:tailEnd len="sm" w="sm" type="none"/>
          </a:ln>
        </p:spPr>
      </p:pic>
      <p:sp>
        <p:nvSpPr>
          <p:cNvPr id="600" name="Google Shape;600;p6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7"/>
          <p:cNvSpPr txBox="1"/>
          <p:nvPr/>
        </p:nvSpPr>
        <p:spPr>
          <a:xfrm>
            <a:off x="329100" y="1416050"/>
            <a:ext cx="8485800" cy="2580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Below the closing </a:t>
            </a:r>
            <a:r>
              <a:rPr b="1" lang="en" sz="2200">
                <a:solidFill>
                  <a:schemeClr val="dk1"/>
                </a:solidFill>
                <a:latin typeface="Open Sans"/>
                <a:ea typeface="Open Sans"/>
                <a:cs typeface="Open Sans"/>
                <a:sym typeface="Open Sans"/>
              </a:rPr>
              <a:t>&lt;/ul&gt;</a:t>
            </a:r>
            <a:r>
              <a:rPr lang="en" sz="2200">
                <a:solidFill>
                  <a:schemeClr val="dk1"/>
                </a:solidFill>
                <a:latin typeface="Open Sans"/>
                <a:ea typeface="Open Sans"/>
                <a:cs typeface="Open Sans"/>
                <a:sym typeface="Open Sans"/>
              </a:rPr>
              <a:t> tag, add a </a:t>
            </a:r>
            <a:r>
              <a:rPr b="1" lang="en" sz="2200">
                <a:solidFill>
                  <a:schemeClr val="dk1"/>
                </a:solidFill>
                <a:latin typeface="Open Sans"/>
                <a:ea typeface="Open Sans"/>
                <a:cs typeface="Open Sans"/>
                <a:sym typeface="Open Sans"/>
              </a:rPr>
              <a:t>&lt;footer&gt;</a:t>
            </a:r>
            <a:r>
              <a:rPr lang="en" sz="2200">
                <a:solidFill>
                  <a:schemeClr val="dk1"/>
                </a:solidFill>
                <a:latin typeface="Open Sans"/>
                <a:ea typeface="Open Sans"/>
                <a:cs typeface="Open Sans"/>
                <a:sym typeface="Open Sans"/>
              </a:rPr>
              <a:t> element.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the </a:t>
            </a:r>
            <a:r>
              <a:rPr b="1" lang="en" sz="2200">
                <a:solidFill>
                  <a:schemeClr val="dk1"/>
                </a:solidFill>
                <a:latin typeface="Consolas"/>
                <a:ea typeface="Consolas"/>
                <a:cs typeface="Consolas"/>
                <a:sym typeface="Consolas"/>
              </a:rPr>
              <a:t>&lt;footer&gt;</a:t>
            </a:r>
            <a:r>
              <a:rPr lang="en" sz="2200">
                <a:solidFill>
                  <a:schemeClr val="dk1"/>
                </a:solidFill>
                <a:latin typeface="Open Sans"/>
                <a:ea typeface="Open Sans"/>
                <a:cs typeface="Open Sans"/>
                <a:sym typeface="Open Sans"/>
              </a:rPr>
              <a:t> element, add an </a:t>
            </a:r>
            <a:r>
              <a:rPr b="1"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the </a:t>
            </a:r>
            <a:r>
              <a:rPr b="1"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element, add an </a:t>
            </a:r>
            <a:r>
              <a:rPr b="1" lang="en" sz="2200">
                <a:solidFill>
                  <a:schemeClr val="dk1"/>
                </a:solidFill>
                <a:latin typeface="Consolas"/>
                <a:ea typeface="Consolas"/>
                <a:cs typeface="Consolas"/>
                <a:sym typeface="Consolas"/>
              </a:rPr>
              <a:t>&lt;i&gt;</a:t>
            </a:r>
            <a:r>
              <a:rPr lang="en" sz="2200">
                <a:solidFill>
                  <a:schemeClr val="dk1"/>
                </a:solidFill>
                <a:latin typeface="Open Sans"/>
                <a:ea typeface="Open Sans"/>
                <a:cs typeface="Open Sans"/>
                <a:sym typeface="Open Sans"/>
              </a:rPr>
              <a:t> tag. </a:t>
            </a:r>
            <a:endParaRPr sz="2200">
              <a:solidFill>
                <a:schemeClr val="dk1"/>
              </a:solidFill>
              <a:latin typeface="Open Sans"/>
              <a:ea typeface="Open Sans"/>
              <a:cs typeface="Open Sans"/>
              <a:sym typeface="Open Sans"/>
            </a:endParaRPr>
          </a:p>
        </p:txBody>
      </p:sp>
      <p:sp>
        <p:nvSpPr>
          <p:cNvPr id="606" name="Google Shape;606;p67"/>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a Contact Section III</a:t>
            </a:r>
            <a:endParaRPr sz="3000"/>
          </a:p>
        </p:txBody>
      </p:sp>
      <p:pic>
        <p:nvPicPr>
          <p:cNvPr id="607" name="Google Shape;607;p67"/>
          <p:cNvPicPr preferRelativeResize="0"/>
          <p:nvPr/>
        </p:nvPicPr>
        <p:blipFill>
          <a:blip r:embed="rId3">
            <a:alphaModFix/>
          </a:blip>
          <a:stretch>
            <a:fillRect/>
          </a:stretch>
        </p:blipFill>
        <p:spPr>
          <a:xfrm>
            <a:off x="630202" y="3555220"/>
            <a:ext cx="7883650" cy="3043406"/>
          </a:xfrm>
          <a:prstGeom prst="rect">
            <a:avLst/>
          </a:prstGeom>
          <a:noFill/>
          <a:ln cap="flat" cmpd="sng" w="19050">
            <a:solidFill>
              <a:srgbClr val="000000"/>
            </a:solidFill>
            <a:prstDash val="solid"/>
            <a:round/>
            <a:headEnd len="sm" w="sm" type="none"/>
            <a:tailEnd len="sm" w="sm" type="none"/>
          </a:ln>
        </p:spPr>
      </p:pic>
      <p:sp>
        <p:nvSpPr>
          <p:cNvPr id="608" name="Google Shape;608;p6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65" name="Google Shape;165;p23"/>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66" name="Google Shape;166;p23"/>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67" name="Google Shape;167;p23"/>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68" name="Google Shape;168;p23"/>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Structure and Syntax of HTML and CSS</a:t>
            </a:r>
            <a:endParaRPr sz="2400">
              <a:solidFill>
                <a:srgbClr val="353535"/>
              </a:solidFill>
              <a:latin typeface="Open Sans"/>
              <a:ea typeface="Open Sans"/>
              <a:cs typeface="Open Sans"/>
              <a:sym typeface="Open Sans"/>
            </a:endParaRPr>
          </a:p>
        </p:txBody>
      </p:sp>
      <p:sp>
        <p:nvSpPr>
          <p:cNvPr id="169" name="Google Shape;169;p23"/>
          <p:cNvSpPr txBox="1"/>
          <p:nvPr/>
        </p:nvSpPr>
        <p:spPr>
          <a:xfrm>
            <a:off x="1956525" y="3433950"/>
            <a:ext cx="6910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Important HTML Elements and CSS Properties</a:t>
            </a:r>
            <a:endParaRPr sz="2400">
              <a:solidFill>
                <a:srgbClr val="353535"/>
              </a:solidFill>
              <a:latin typeface="Open Sans"/>
              <a:ea typeface="Open Sans"/>
              <a:cs typeface="Open Sans"/>
              <a:sym typeface="Open Sans"/>
            </a:endParaRPr>
          </a:p>
        </p:txBody>
      </p:sp>
      <p:sp>
        <p:nvSpPr>
          <p:cNvPr id="170" name="Google Shape;170;p23"/>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Deploy Your Website</a:t>
            </a:r>
            <a:endParaRPr sz="2400">
              <a:solidFill>
                <a:srgbClr val="353535"/>
              </a:solidFill>
              <a:latin typeface="Open Sans"/>
              <a:ea typeface="Open Sans"/>
              <a:cs typeface="Open Sans"/>
              <a:sym typeface="Open Sans"/>
            </a:endParaRPr>
          </a:p>
        </p:txBody>
      </p:sp>
      <p:sp>
        <p:nvSpPr>
          <p:cNvPr id="171" name="Google Shape;171;p2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Google Shape;613;p68"/>
          <p:cNvPicPr preferRelativeResize="0"/>
          <p:nvPr/>
        </p:nvPicPr>
        <p:blipFill>
          <a:blip r:embed="rId3">
            <a:alphaModFix/>
          </a:blip>
          <a:stretch>
            <a:fillRect/>
          </a:stretch>
        </p:blipFill>
        <p:spPr>
          <a:xfrm>
            <a:off x="1693400" y="4931808"/>
            <a:ext cx="390525" cy="228600"/>
          </a:xfrm>
          <a:prstGeom prst="rect">
            <a:avLst/>
          </a:prstGeom>
          <a:noFill/>
          <a:ln>
            <a:noFill/>
          </a:ln>
        </p:spPr>
      </p:pic>
      <p:sp>
        <p:nvSpPr>
          <p:cNvPr id="614" name="Google Shape;614;p6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9"/>
          <p:cNvSpPr txBox="1"/>
          <p:nvPr/>
        </p:nvSpPr>
        <p:spPr>
          <a:xfrm>
            <a:off x="501075" y="2642425"/>
            <a:ext cx="4397400" cy="280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2200">
                <a:solidFill>
                  <a:schemeClr val="dk1"/>
                </a:solidFill>
                <a:latin typeface="Open Sans"/>
                <a:ea typeface="Open Sans"/>
                <a:cs typeface="Open Sans"/>
                <a:sym typeface="Open Sans"/>
              </a:rPr>
              <a:t>Visit </a:t>
            </a:r>
            <a:r>
              <a:rPr b="1" lang="en" sz="2200">
                <a:solidFill>
                  <a:srgbClr val="5EA5E5"/>
                </a:solidFill>
                <a:latin typeface="Open Sans"/>
                <a:ea typeface="Open Sans"/>
                <a:cs typeface="Open Sans"/>
                <a:sym typeface="Open Sans"/>
              </a:rPr>
              <a:t>fonts.google.com</a:t>
            </a:r>
            <a:r>
              <a:rPr lang="en" sz="2200">
                <a:solidFill>
                  <a:schemeClr val="dk1"/>
                </a:solidFill>
                <a:latin typeface="Open Sans"/>
                <a:ea typeface="Open Sans"/>
                <a:cs typeface="Open Sans"/>
                <a:sym typeface="Open Sans"/>
              </a:rPr>
              <a:t> and learn how to add fonts to your webpage. Change the fonts of your name, your headers, or your paragraphs. </a:t>
            </a:r>
            <a:endParaRPr sz="2200">
              <a:solidFill>
                <a:schemeClr val="dk1"/>
              </a:solidFill>
              <a:latin typeface="Open Sans"/>
              <a:ea typeface="Open Sans"/>
              <a:cs typeface="Open Sans"/>
              <a:sym typeface="Open Sans"/>
            </a:endParaRPr>
          </a:p>
        </p:txBody>
      </p:sp>
      <p:sp>
        <p:nvSpPr>
          <p:cNvPr id="620" name="Google Shape;620;p69"/>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Optional Customization III</a:t>
            </a:r>
            <a:endParaRPr sz="3000"/>
          </a:p>
        </p:txBody>
      </p:sp>
      <p:pic>
        <p:nvPicPr>
          <p:cNvPr id="621" name="Google Shape;621;p69"/>
          <p:cNvPicPr preferRelativeResize="0"/>
          <p:nvPr/>
        </p:nvPicPr>
        <p:blipFill>
          <a:blip r:embed="rId3">
            <a:alphaModFix/>
          </a:blip>
          <a:stretch>
            <a:fillRect/>
          </a:stretch>
        </p:blipFill>
        <p:spPr>
          <a:xfrm>
            <a:off x="5167175" y="1646662"/>
            <a:ext cx="3195675" cy="4793526"/>
          </a:xfrm>
          <a:prstGeom prst="rect">
            <a:avLst/>
          </a:prstGeom>
          <a:noFill/>
          <a:ln cap="flat" cmpd="sng" w="19050">
            <a:solidFill>
              <a:srgbClr val="000000"/>
            </a:solidFill>
            <a:prstDash val="solid"/>
            <a:round/>
            <a:headEnd len="sm" w="sm" type="none"/>
            <a:tailEnd len="sm" w="sm" type="none"/>
          </a:ln>
        </p:spPr>
      </p:pic>
      <p:sp>
        <p:nvSpPr>
          <p:cNvPr id="622" name="Google Shape;622;p6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0"/>
          <p:cNvSpPr txBox="1"/>
          <p:nvPr/>
        </p:nvSpPr>
        <p:spPr>
          <a:xfrm>
            <a:off x="329100" y="1443188"/>
            <a:ext cx="8485800" cy="3120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b="1" lang="en" sz="2200">
                <a:solidFill>
                  <a:schemeClr val="dk1"/>
                </a:solidFill>
                <a:latin typeface="Consolas"/>
                <a:ea typeface="Consolas"/>
                <a:cs typeface="Consolas"/>
                <a:sym typeface="Consolas"/>
              </a:rPr>
              <a:t>href</a:t>
            </a:r>
            <a:r>
              <a:rPr lang="en" sz="2200">
                <a:solidFill>
                  <a:schemeClr val="dk1"/>
                </a:solidFill>
                <a:latin typeface="Open Sans"/>
                <a:ea typeface="Open Sans"/>
                <a:cs typeface="Open Sans"/>
                <a:sym typeface="Open Sans"/>
              </a:rPr>
              <a:t> attribute inside of the opening </a:t>
            </a:r>
            <a:r>
              <a:rPr b="1"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Set it equal to the URL of your LinkedIn profile.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t>
            </a:r>
            <a:r>
              <a:rPr b="1" lang="en" sz="2200">
                <a:solidFill>
                  <a:schemeClr val="dk1"/>
                </a:solidFill>
                <a:latin typeface="Consolas"/>
                <a:ea typeface="Consolas"/>
                <a:cs typeface="Consolas"/>
                <a:sym typeface="Consolas"/>
              </a:rPr>
              <a:t>target="_blank"</a:t>
            </a:r>
            <a:r>
              <a:rPr lang="en" sz="2200">
                <a:solidFill>
                  <a:schemeClr val="dk1"/>
                </a:solidFill>
                <a:latin typeface="Open Sans"/>
                <a:ea typeface="Open Sans"/>
                <a:cs typeface="Open Sans"/>
                <a:sym typeface="Open Sans"/>
              </a:rPr>
              <a:t> inside the opening </a:t>
            </a:r>
            <a:r>
              <a:rPr b="1"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as well.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the following code inside of the opening </a:t>
            </a:r>
            <a:r>
              <a:rPr b="1" lang="en" sz="2200">
                <a:solidFill>
                  <a:schemeClr val="dk1"/>
                </a:solidFill>
                <a:latin typeface="Consolas"/>
                <a:ea typeface="Consolas"/>
                <a:cs typeface="Consolas"/>
                <a:sym typeface="Consolas"/>
              </a:rPr>
              <a:t>&lt;i&gt;</a:t>
            </a:r>
            <a:r>
              <a:rPr lang="en" sz="2200">
                <a:solidFill>
                  <a:schemeClr val="dk1"/>
                </a:solidFill>
                <a:latin typeface="Open Sans"/>
                <a:ea typeface="Open Sans"/>
                <a:cs typeface="Open Sans"/>
                <a:sym typeface="Open Sans"/>
              </a:rPr>
              <a:t> tag: </a:t>
            </a:r>
            <a:r>
              <a:rPr b="1" lang="en" sz="2200">
                <a:solidFill>
                  <a:schemeClr val="dk1"/>
                </a:solidFill>
                <a:latin typeface="Consolas"/>
                <a:ea typeface="Consolas"/>
                <a:cs typeface="Consolas"/>
                <a:sym typeface="Consolas"/>
              </a:rPr>
              <a:t>class="fa fa-linkedin fa-3x"</a:t>
            </a:r>
            <a:r>
              <a:rPr lang="en" sz="2200">
                <a:solidFill>
                  <a:schemeClr val="dk1"/>
                </a:solidFill>
                <a:latin typeface="Consolas"/>
                <a:ea typeface="Consolas"/>
                <a:cs typeface="Consolas"/>
                <a:sym typeface="Consolas"/>
              </a:rPr>
              <a:t> </a:t>
            </a:r>
            <a:r>
              <a:rPr b="1" lang="en" sz="2200">
                <a:solidFill>
                  <a:schemeClr val="dk1"/>
                </a:solidFill>
                <a:latin typeface="Consolas"/>
                <a:ea typeface="Consolas"/>
                <a:cs typeface="Consolas"/>
                <a:sym typeface="Consolas"/>
              </a:rPr>
              <a:t>aria-hidden="true"</a:t>
            </a:r>
            <a:endParaRPr sz="2200">
              <a:solidFill>
                <a:schemeClr val="dk1"/>
              </a:solidFill>
              <a:latin typeface="Consolas"/>
              <a:ea typeface="Consolas"/>
              <a:cs typeface="Consolas"/>
              <a:sym typeface="Consolas"/>
            </a:endParaRPr>
          </a:p>
          <a:p>
            <a:pPr indent="0" lvl="0" marL="457200" rtl="0" algn="l">
              <a:lnSpc>
                <a:spcPct val="115000"/>
              </a:lnSpc>
              <a:spcBef>
                <a:spcPts val="1000"/>
              </a:spcBef>
              <a:spcAft>
                <a:spcPts val="1000"/>
              </a:spcAft>
              <a:buNone/>
            </a:pPr>
            <a:r>
              <a:rPr b="1" lang="en" sz="2200">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Your code does not need to be separated this way. We added new lines for readability.  </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628" name="Google Shape;628;p70"/>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a Contact Section IV</a:t>
            </a:r>
            <a:endParaRPr sz="3000"/>
          </a:p>
        </p:txBody>
      </p:sp>
      <p:pic>
        <p:nvPicPr>
          <p:cNvPr id="629" name="Google Shape;629;p70"/>
          <p:cNvPicPr preferRelativeResize="0"/>
          <p:nvPr/>
        </p:nvPicPr>
        <p:blipFill>
          <a:blip r:embed="rId3">
            <a:alphaModFix/>
          </a:blip>
          <a:stretch>
            <a:fillRect/>
          </a:stretch>
        </p:blipFill>
        <p:spPr>
          <a:xfrm>
            <a:off x="152400" y="4868888"/>
            <a:ext cx="8839201" cy="1318555"/>
          </a:xfrm>
          <a:prstGeom prst="rect">
            <a:avLst/>
          </a:prstGeom>
          <a:noFill/>
          <a:ln cap="flat" cmpd="sng" w="19050">
            <a:solidFill>
              <a:srgbClr val="000000"/>
            </a:solidFill>
            <a:prstDash val="solid"/>
            <a:round/>
            <a:headEnd len="sm" w="sm" type="none"/>
            <a:tailEnd len="sm" w="sm" type="none"/>
          </a:ln>
        </p:spPr>
      </p:pic>
      <p:sp>
        <p:nvSpPr>
          <p:cNvPr id="630" name="Google Shape;630;p7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1"/>
          <p:cNvSpPr txBox="1"/>
          <p:nvPr/>
        </p:nvSpPr>
        <p:spPr>
          <a:xfrm>
            <a:off x="329100" y="1416050"/>
            <a:ext cx="8485800" cy="180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Look at the live version again!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latin typeface="Open Sans"/>
                <a:ea typeface="Open Sans"/>
                <a:cs typeface="Open Sans"/>
                <a:sym typeface="Open Sans"/>
              </a:rPr>
              <a:t>The bottom of your page should look like this! Later, you can add all the icons you want by checking the Font Awesome documentation for instructions.</a:t>
            </a:r>
            <a:endParaRPr sz="2200">
              <a:latin typeface="Open Sans"/>
              <a:ea typeface="Open Sans"/>
              <a:cs typeface="Open Sans"/>
              <a:sym typeface="Open Sans"/>
            </a:endParaRPr>
          </a:p>
        </p:txBody>
      </p:sp>
      <p:sp>
        <p:nvSpPr>
          <p:cNvPr id="636" name="Google Shape;636;p71"/>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a Contact Section V</a:t>
            </a:r>
            <a:endParaRPr sz="3000"/>
          </a:p>
        </p:txBody>
      </p:sp>
      <p:pic>
        <p:nvPicPr>
          <p:cNvPr id="637" name="Google Shape;637;p71"/>
          <p:cNvPicPr preferRelativeResize="0"/>
          <p:nvPr/>
        </p:nvPicPr>
        <p:blipFill>
          <a:blip r:embed="rId3">
            <a:alphaModFix/>
          </a:blip>
          <a:stretch>
            <a:fillRect/>
          </a:stretch>
        </p:blipFill>
        <p:spPr>
          <a:xfrm>
            <a:off x="556263" y="3444950"/>
            <a:ext cx="8031474" cy="3001275"/>
          </a:xfrm>
          <a:prstGeom prst="rect">
            <a:avLst/>
          </a:prstGeom>
          <a:noFill/>
          <a:ln cap="flat" cmpd="sng" w="19050">
            <a:solidFill>
              <a:srgbClr val="000000"/>
            </a:solidFill>
            <a:prstDash val="solid"/>
            <a:round/>
            <a:headEnd len="sm" w="sm" type="none"/>
            <a:tailEnd len="sm" w="sm" type="none"/>
          </a:ln>
        </p:spPr>
      </p:pic>
      <p:sp>
        <p:nvSpPr>
          <p:cNvPr id="638" name="Google Shape;638;p7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72"/>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644" name="Google Shape;644;p72"/>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5" name="Google Shape;645;p72"/>
          <p:cNvSpPr txBox="1"/>
          <p:nvPr>
            <p:ph idx="1" type="body"/>
          </p:nvPr>
        </p:nvSpPr>
        <p:spPr>
          <a:xfrm>
            <a:off x="334500" y="1874075"/>
            <a:ext cx="8475000" cy="429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EA5E5"/>
                </a:solidFill>
                <a:latin typeface="Courier New"/>
                <a:ea typeface="Courier New"/>
                <a:cs typeface="Courier New"/>
                <a:sym typeface="Courier New"/>
              </a:rPr>
              <a:t>&lt;a&gt;</a:t>
            </a:r>
            <a:r>
              <a:rPr lang="en">
                <a:solidFill>
                  <a:schemeClr val="dk1"/>
                </a:solidFill>
              </a:rPr>
              <a:t> - an anchor element. These are used to create links on your page.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5EA5E5"/>
                </a:solidFill>
                <a:latin typeface="Courier New"/>
                <a:ea typeface="Courier New"/>
                <a:cs typeface="Courier New"/>
                <a:sym typeface="Courier New"/>
              </a:rPr>
              <a:t>&lt;i&gt;</a:t>
            </a:r>
            <a:r>
              <a:rPr lang="en">
                <a:solidFill>
                  <a:schemeClr val="dk1"/>
                </a:solidFill>
              </a:rPr>
              <a:t> - an element with several uses; in this case, to add icons to your web site.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5EA5E5"/>
                </a:solidFill>
                <a:latin typeface="Consolas"/>
                <a:ea typeface="Consolas"/>
                <a:cs typeface="Consolas"/>
                <a:sym typeface="Consolas"/>
              </a:rPr>
              <a:t>href</a:t>
            </a:r>
            <a:r>
              <a:rPr lang="en">
                <a:solidFill>
                  <a:schemeClr val="dk1"/>
                </a:solidFill>
              </a:rPr>
              <a:t> - an attribute that contains the URL an </a:t>
            </a:r>
            <a:r>
              <a:rPr lang="en">
                <a:solidFill>
                  <a:schemeClr val="dk1"/>
                </a:solidFill>
                <a:latin typeface="Consolas"/>
                <a:ea typeface="Consolas"/>
                <a:cs typeface="Consolas"/>
                <a:sym typeface="Consolas"/>
              </a:rPr>
              <a:t>&lt;a&gt;</a:t>
            </a:r>
            <a:r>
              <a:rPr lang="en">
                <a:solidFill>
                  <a:schemeClr val="dk1"/>
                </a:solidFill>
              </a:rPr>
              <a:t> element should link to. </a:t>
            </a:r>
            <a:endParaRPr>
              <a:solidFill>
                <a:schemeClr val="dk1"/>
              </a:solidFill>
            </a:endParaRPr>
          </a:p>
          <a:p>
            <a:pPr indent="0" lvl="0" marL="0" rtl="0" algn="l">
              <a:lnSpc>
                <a:spcPct val="115000"/>
              </a:lnSpc>
              <a:spcBef>
                <a:spcPts val="0"/>
              </a:spcBef>
              <a:spcAft>
                <a:spcPts val="0"/>
              </a:spcAft>
              <a:buNone/>
            </a:pPr>
            <a:r>
              <a:t/>
            </a:r>
            <a:endParaRPr b="1">
              <a:solidFill>
                <a:srgbClr val="5EA5E5"/>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5EA5E5"/>
                </a:solidFill>
                <a:latin typeface="Courier New"/>
                <a:ea typeface="Courier New"/>
                <a:cs typeface="Courier New"/>
                <a:sym typeface="Courier New"/>
              </a:rPr>
              <a:t>t</a:t>
            </a:r>
            <a:r>
              <a:rPr b="1" lang="en">
                <a:solidFill>
                  <a:srgbClr val="5EA5E5"/>
                </a:solidFill>
                <a:latin typeface="Courier New"/>
                <a:ea typeface="Courier New"/>
                <a:cs typeface="Courier New"/>
                <a:sym typeface="Courier New"/>
              </a:rPr>
              <a:t>arget</a:t>
            </a:r>
            <a:r>
              <a:rPr lang="en"/>
              <a:t> - an attribute that you can use to open links in new tabs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solidFill>
                  <a:srgbClr val="5EA5E5"/>
                </a:solidFill>
                <a:latin typeface="Courier New"/>
                <a:ea typeface="Courier New"/>
                <a:cs typeface="Courier New"/>
                <a:sym typeface="Courier New"/>
              </a:rPr>
              <a:t>class</a:t>
            </a:r>
            <a:r>
              <a:rPr lang="en">
                <a:solidFill>
                  <a:schemeClr val="dk1"/>
                </a:solidFill>
              </a:rPr>
              <a:t> - an attribute that is used to group elements; when writing CSS, you can apply specific styles to all elements that you give the same class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rgbClr val="5EA5E5"/>
                </a:solidFill>
                <a:latin typeface="Courier New"/>
                <a:ea typeface="Courier New"/>
                <a:cs typeface="Courier New"/>
                <a:sym typeface="Courier New"/>
              </a:rPr>
              <a:t>aria-hidden</a:t>
            </a:r>
            <a:r>
              <a:rPr lang="en">
                <a:solidFill>
                  <a:schemeClr val="dk1"/>
                </a:solidFill>
              </a:rPr>
              <a:t> - an attribute that tells a screen reader to ignore an element</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73"/>
          <p:cNvSpPr txBox="1"/>
          <p:nvPr/>
        </p:nvSpPr>
        <p:spPr>
          <a:xfrm>
            <a:off x="952800" y="1565625"/>
            <a:ext cx="7238400" cy="76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To make texts italics or bold, we can use two elements: </a:t>
            </a:r>
            <a:r>
              <a:rPr b="1" i="1" lang="en" sz="2200">
                <a:solidFill>
                  <a:schemeClr val="dk1"/>
                </a:solidFill>
                <a:latin typeface="Consolas"/>
                <a:ea typeface="Consolas"/>
                <a:cs typeface="Consolas"/>
                <a:sym typeface="Consolas"/>
              </a:rPr>
              <a:t>&lt;em&gt;</a:t>
            </a:r>
            <a:r>
              <a:rPr lang="en" sz="2200">
                <a:solidFill>
                  <a:schemeClr val="dk1"/>
                </a:solidFill>
                <a:latin typeface="Open Sans"/>
                <a:ea typeface="Open Sans"/>
                <a:cs typeface="Open Sans"/>
                <a:sym typeface="Open Sans"/>
              </a:rPr>
              <a:t> and </a:t>
            </a:r>
            <a:r>
              <a:rPr b="1" lang="en" sz="2200">
                <a:solidFill>
                  <a:schemeClr val="dk1"/>
                </a:solidFill>
                <a:latin typeface="Consolas"/>
                <a:ea typeface="Consolas"/>
                <a:cs typeface="Consolas"/>
                <a:sym typeface="Consolas"/>
              </a:rPr>
              <a:t>&lt;strong&gt;</a:t>
            </a:r>
            <a:endParaRPr b="1" sz="2200">
              <a:solidFill>
                <a:schemeClr val="dk1"/>
              </a:solidFill>
              <a:latin typeface="Consolas"/>
              <a:ea typeface="Consolas"/>
              <a:cs typeface="Consolas"/>
              <a:sym typeface="Consolas"/>
            </a:endParaRPr>
          </a:p>
        </p:txBody>
      </p:sp>
      <p:sp>
        <p:nvSpPr>
          <p:cNvPr id="651" name="Google Shape;651;p73"/>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Text Elements I</a:t>
            </a:r>
            <a:endParaRPr sz="3000"/>
          </a:p>
        </p:txBody>
      </p:sp>
      <p:pic>
        <p:nvPicPr>
          <p:cNvPr id="652" name="Google Shape;652;p73"/>
          <p:cNvPicPr preferRelativeResize="0"/>
          <p:nvPr/>
        </p:nvPicPr>
        <p:blipFill>
          <a:blip r:embed="rId3">
            <a:alphaModFix/>
          </a:blip>
          <a:stretch>
            <a:fillRect/>
          </a:stretch>
        </p:blipFill>
        <p:spPr>
          <a:xfrm>
            <a:off x="219075" y="2727550"/>
            <a:ext cx="8705850" cy="3486150"/>
          </a:xfrm>
          <a:prstGeom prst="rect">
            <a:avLst/>
          </a:prstGeom>
          <a:noFill/>
          <a:ln cap="flat" cmpd="sng" w="19050">
            <a:solidFill>
              <a:srgbClr val="000000"/>
            </a:solidFill>
            <a:prstDash val="solid"/>
            <a:round/>
            <a:headEnd len="sm" w="sm" type="none"/>
            <a:tailEnd len="sm" w="sm" type="none"/>
          </a:ln>
        </p:spPr>
      </p:pic>
      <p:sp>
        <p:nvSpPr>
          <p:cNvPr id="653" name="Google Shape;653;p7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74"/>
          <p:cNvSpPr txBox="1"/>
          <p:nvPr/>
        </p:nvSpPr>
        <p:spPr>
          <a:xfrm>
            <a:off x="329100" y="1416050"/>
            <a:ext cx="8485800" cy="2580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Add opening and closing </a:t>
            </a:r>
            <a:r>
              <a:rPr b="1" lang="en" sz="2200">
                <a:solidFill>
                  <a:schemeClr val="dk1"/>
                </a:solidFill>
                <a:latin typeface="Consolas"/>
                <a:ea typeface="Consolas"/>
                <a:cs typeface="Consolas"/>
                <a:sym typeface="Consolas"/>
              </a:rPr>
              <a:t>&lt;em&gt;</a:t>
            </a:r>
            <a:r>
              <a:rPr lang="en" sz="2200">
                <a:solidFill>
                  <a:schemeClr val="dk1"/>
                </a:solidFill>
                <a:latin typeface="Open Sans"/>
                <a:ea typeface="Open Sans"/>
                <a:cs typeface="Open Sans"/>
                <a:sym typeface="Open Sans"/>
              </a:rPr>
              <a:t> tags around something you would like in italics. This can be any text element!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opening and closing </a:t>
            </a:r>
            <a:r>
              <a:rPr b="1" lang="en" sz="2200">
                <a:solidFill>
                  <a:schemeClr val="dk1"/>
                </a:solidFill>
                <a:latin typeface="Consolas"/>
                <a:ea typeface="Consolas"/>
                <a:cs typeface="Consolas"/>
                <a:sym typeface="Consolas"/>
              </a:rPr>
              <a:t>&lt;strong&gt;</a:t>
            </a:r>
            <a:r>
              <a:rPr lang="en" sz="2200">
                <a:solidFill>
                  <a:schemeClr val="dk1"/>
                </a:solidFill>
                <a:latin typeface="Open Sans"/>
                <a:ea typeface="Open Sans"/>
                <a:cs typeface="Open Sans"/>
                <a:sym typeface="Open Sans"/>
              </a:rPr>
              <a:t> tags around something you want to be bold. </a:t>
            </a:r>
            <a:endParaRPr sz="2200">
              <a:solidFill>
                <a:schemeClr val="dk1"/>
              </a:solidFill>
              <a:latin typeface="Open Sans"/>
              <a:ea typeface="Open Sans"/>
              <a:cs typeface="Open Sans"/>
              <a:sym typeface="Open Sans"/>
            </a:endParaRPr>
          </a:p>
        </p:txBody>
      </p:sp>
      <p:sp>
        <p:nvSpPr>
          <p:cNvPr id="659" name="Google Shape;659;p74"/>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Text Elements II</a:t>
            </a:r>
            <a:endParaRPr sz="3000"/>
          </a:p>
        </p:txBody>
      </p:sp>
      <p:pic>
        <p:nvPicPr>
          <p:cNvPr id="660" name="Google Shape;660;p74"/>
          <p:cNvPicPr preferRelativeResize="0"/>
          <p:nvPr/>
        </p:nvPicPr>
        <p:blipFill>
          <a:blip r:embed="rId3">
            <a:alphaModFix/>
          </a:blip>
          <a:stretch>
            <a:fillRect/>
          </a:stretch>
        </p:blipFill>
        <p:spPr>
          <a:xfrm>
            <a:off x="152400" y="4142800"/>
            <a:ext cx="8839200" cy="1456315"/>
          </a:xfrm>
          <a:prstGeom prst="rect">
            <a:avLst/>
          </a:prstGeom>
          <a:noFill/>
          <a:ln cap="flat" cmpd="sng" w="19050">
            <a:solidFill>
              <a:srgbClr val="000000"/>
            </a:solidFill>
            <a:prstDash val="solid"/>
            <a:round/>
            <a:headEnd len="sm" w="sm" type="none"/>
            <a:tailEnd len="sm" w="sm" type="none"/>
          </a:ln>
        </p:spPr>
      </p:pic>
      <p:sp>
        <p:nvSpPr>
          <p:cNvPr id="661" name="Google Shape;661;p7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75"/>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Text Elements III</a:t>
            </a:r>
            <a:endParaRPr sz="3000"/>
          </a:p>
        </p:txBody>
      </p:sp>
      <p:sp>
        <p:nvSpPr>
          <p:cNvPr id="667" name="Google Shape;667;p75"/>
          <p:cNvSpPr txBox="1"/>
          <p:nvPr/>
        </p:nvSpPr>
        <p:spPr>
          <a:xfrm>
            <a:off x="96750" y="1339850"/>
            <a:ext cx="8956500" cy="138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Look at the</a:t>
            </a:r>
            <a:r>
              <a:rPr lang="en" sz="2200">
                <a:latin typeface="Open Sans"/>
                <a:ea typeface="Open Sans"/>
                <a:cs typeface="Open Sans"/>
                <a:sym typeface="Open Sans"/>
              </a:rPr>
              <a:t> live version again!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rPr lang="en" sz="2000">
                <a:latin typeface="Open Sans"/>
                <a:ea typeface="Open Sans"/>
                <a:cs typeface="Open Sans"/>
                <a:sym typeface="Open Sans"/>
              </a:rPr>
              <a:t>Everyone's will be different, depending on where you added the </a:t>
            </a:r>
            <a:r>
              <a:rPr b="1" lang="en" sz="2000">
                <a:latin typeface="Consolas"/>
                <a:ea typeface="Consolas"/>
                <a:cs typeface="Consolas"/>
                <a:sym typeface="Consolas"/>
              </a:rPr>
              <a:t>&lt;em&gt;</a:t>
            </a:r>
            <a:r>
              <a:rPr lang="en" sz="2000">
                <a:latin typeface="Open Sans"/>
                <a:ea typeface="Open Sans"/>
                <a:cs typeface="Open Sans"/>
                <a:sym typeface="Open Sans"/>
              </a:rPr>
              <a:t> and </a:t>
            </a:r>
            <a:r>
              <a:rPr b="1" lang="en" sz="2000">
                <a:latin typeface="Consolas"/>
                <a:ea typeface="Consolas"/>
                <a:cs typeface="Consolas"/>
                <a:sym typeface="Consolas"/>
              </a:rPr>
              <a:t>&lt;strong&gt;</a:t>
            </a:r>
            <a:r>
              <a:rPr lang="en" sz="2000">
                <a:latin typeface="Open Sans"/>
                <a:ea typeface="Open Sans"/>
                <a:cs typeface="Open Sans"/>
                <a:sym typeface="Open Sans"/>
              </a:rPr>
              <a:t> tags. However, this is what our page looks like at this point:</a:t>
            </a: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668" name="Google Shape;668;p75"/>
          <p:cNvPicPr preferRelativeResize="0"/>
          <p:nvPr/>
        </p:nvPicPr>
        <p:blipFill>
          <a:blip r:embed="rId3">
            <a:alphaModFix/>
          </a:blip>
          <a:stretch>
            <a:fillRect/>
          </a:stretch>
        </p:blipFill>
        <p:spPr>
          <a:xfrm>
            <a:off x="2030625" y="2912325"/>
            <a:ext cx="5082752" cy="3769600"/>
          </a:xfrm>
          <a:prstGeom prst="rect">
            <a:avLst/>
          </a:prstGeom>
          <a:noFill/>
          <a:ln cap="flat" cmpd="sng" w="19050">
            <a:solidFill>
              <a:srgbClr val="000000"/>
            </a:solidFill>
            <a:prstDash val="solid"/>
            <a:round/>
            <a:headEnd len="sm" w="sm" type="none"/>
            <a:tailEnd len="sm" w="sm" type="none"/>
          </a:ln>
        </p:spPr>
      </p:pic>
      <p:sp>
        <p:nvSpPr>
          <p:cNvPr id="669" name="Google Shape;669;p7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7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76"/>
          <p:cNvSpPr txBox="1"/>
          <p:nvPr/>
        </p:nvSpPr>
        <p:spPr>
          <a:xfrm>
            <a:off x="696750" y="2128650"/>
            <a:ext cx="7750500" cy="26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We've added all (or most!) of the content we want. Now, let's work on styling our website! </a:t>
            </a:r>
            <a:endParaRPr b="1" sz="3000">
              <a:solidFill>
                <a:schemeClr val="lt1"/>
              </a:solidFill>
              <a:latin typeface="Open Sans"/>
              <a:ea typeface="Open Sans"/>
              <a:cs typeface="Open Sans"/>
              <a:sym typeface="Open Sans"/>
            </a:endParaRPr>
          </a:p>
        </p:txBody>
      </p:sp>
      <p:sp>
        <p:nvSpPr>
          <p:cNvPr id="676" name="Google Shape;676;p7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pic>
        <p:nvPicPr>
          <p:cNvPr id="681" name="Google Shape;681;p77"/>
          <p:cNvPicPr preferRelativeResize="0"/>
          <p:nvPr/>
        </p:nvPicPr>
        <p:blipFill>
          <a:blip r:embed="rId3">
            <a:alphaModFix/>
          </a:blip>
          <a:stretch>
            <a:fillRect/>
          </a:stretch>
        </p:blipFill>
        <p:spPr>
          <a:xfrm>
            <a:off x="1670750" y="3824758"/>
            <a:ext cx="390525" cy="228600"/>
          </a:xfrm>
          <a:prstGeom prst="rect">
            <a:avLst/>
          </a:prstGeom>
          <a:noFill/>
          <a:ln>
            <a:noFill/>
          </a:ln>
        </p:spPr>
      </p:pic>
      <p:sp>
        <p:nvSpPr>
          <p:cNvPr id="682" name="Google Shape;682;p7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Why does this </a:t>
            </a:r>
            <a:r>
              <a:rPr b="1" lang="en" sz="3000">
                <a:solidFill>
                  <a:srgbClr val="5EA5E5"/>
                </a:solidFill>
                <a:latin typeface="Open Sans"/>
                <a:ea typeface="Open Sans"/>
                <a:cs typeface="Open Sans"/>
                <a:sym typeface="Open Sans"/>
              </a:rPr>
              <a:t>matter</a:t>
            </a:r>
            <a:r>
              <a:rPr b="1" lang="en" sz="3000">
                <a:solidFill>
                  <a:srgbClr val="353535"/>
                </a:solidFill>
                <a:latin typeface="Open Sans"/>
                <a:ea typeface="Open Sans"/>
                <a:cs typeface="Open Sans"/>
                <a:sym typeface="Open Sans"/>
              </a:rPr>
              <a:t>?</a:t>
            </a:r>
            <a:endParaRPr b="1" sz="3000">
              <a:solidFill>
                <a:srgbClr val="353535"/>
              </a:solidFill>
              <a:latin typeface="Open Sans"/>
              <a:ea typeface="Open Sans"/>
              <a:cs typeface="Open Sans"/>
              <a:sym typeface="Open Sans"/>
            </a:endParaRPr>
          </a:p>
        </p:txBody>
      </p:sp>
      <p:sp>
        <p:nvSpPr>
          <p:cNvPr id="177" name="Google Shape;177;p24"/>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78" name="Google Shape;178;p24"/>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79" name="Google Shape;179;p24"/>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80" name="Google Shape;180;p24"/>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HTML and CSS are used in every website!</a:t>
            </a:r>
            <a:endParaRPr sz="2400">
              <a:solidFill>
                <a:srgbClr val="353535"/>
              </a:solidFill>
              <a:latin typeface="Open Sans"/>
              <a:ea typeface="Open Sans"/>
              <a:cs typeface="Open Sans"/>
              <a:sym typeface="Open Sans"/>
            </a:endParaRPr>
          </a:p>
        </p:txBody>
      </p:sp>
      <p:sp>
        <p:nvSpPr>
          <p:cNvPr id="181" name="Google Shape;181;p24"/>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HTML and CSS are the foundation of more complicated skills you may learn later. </a:t>
            </a:r>
            <a:endParaRPr sz="2400">
              <a:solidFill>
                <a:srgbClr val="353535"/>
              </a:solidFill>
              <a:latin typeface="Open Sans"/>
              <a:ea typeface="Open Sans"/>
              <a:cs typeface="Open Sans"/>
              <a:sym typeface="Open Sans"/>
            </a:endParaRPr>
          </a:p>
        </p:txBody>
      </p:sp>
      <p:sp>
        <p:nvSpPr>
          <p:cNvPr id="182" name="Google Shape;182;p24"/>
          <p:cNvSpPr txBox="1"/>
          <p:nvPr/>
        </p:nvSpPr>
        <p:spPr>
          <a:xfrm>
            <a:off x="1956525" y="4719175"/>
            <a:ext cx="60690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Being able to deploy and share your personal website helps you market yourself and connect with other developers! </a:t>
            </a:r>
            <a:endParaRPr sz="2400">
              <a:solidFill>
                <a:srgbClr val="353535"/>
              </a:solidFill>
              <a:latin typeface="Open Sans"/>
              <a:ea typeface="Open Sans"/>
              <a:cs typeface="Open Sans"/>
              <a:sym typeface="Open Sans"/>
            </a:endParaRPr>
          </a:p>
        </p:txBody>
      </p:sp>
      <p:sp>
        <p:nvSpPr>
          <p:cNvPr id="183" name="Google Shape;183;p2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8"/>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style.css</a:t>
            </a:r>
            <a:r>
              <a:rPr lang="en" sz="3000"/>
              <a:t> I</a:t>
            </a:r>
            <a:endParaRPr sz="3000"/>
          </a:p>
        </p:txBody>
      </p:sp>
      <p:sp>
        <p:nvSpPr>
          <p:cNvPr id="688" name="Google Shape;688;p78"/>
          <p:cNvSpPr txBox="1"/>
          <p:nvPr/>
        </p:nvSpPr>
        <p:spPr>
          <a:xfrm>
            <a:off x="329100" y="1416050"/>
            <a:ext cx="8485800" cy="246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Line 1:</a:t>
            </a:r>
            <a:r>
              <a:rPr lang="en" sz="1800">
                <a:latin typeface="Open Sans"/>
                <a:ea typeface="Open Sans"/>
                <a:cs typeface="Open Sans"/>
                <a:sym typeface="Open Sans"/>
              </a:rPr>
              <a:t>   </a:t>
            </a:r>
            <a:r>
              <a:rPr b="1" lang="en" sz="1800">
                <a:latin typeface="Courier New"/>
                <a:ea typeface="Courier New"/>
                <a:cs typeface="Courier New"/>
                <a:sym typeface="Courier New"/>
              </a:rPr>
              <a:t>body</a:t>
            </a:r>
            <a:r>
              <a:rPr lang="en" sz="1800">
                <a:latin typeface="Courier New"/>
                <a:ea typeface="Courier New"/>
                <a:cs typeface="Courier New"/>
                <a:sym typeface="Courier New"/>
              </a:rPr>
              <a:t> </a:t>
            </a:r>
            <a:r>
              <a:rPr lang="en" sz="1800">
                <a:latin typeface="Open Sans"/>
                <a:ea typeface="Open Sans"/>
                <a:cs typeface="Open Sans"/>
                <a:sym typeface="Open Sans"/>
              </a:rPr>
              <a:t>is a css selector. The code from line 1-4 will be applied to the entire body. </a:t>
            </a:r>
            <a:endParaRPr sz="1800">
              <a:latin typeface="Open Sans"/>
              <a:ea typeface="Open Sans"/>
              <a:cs typeface="Open Sans"/>
              <a:sym typeface="Open Sans"/>
            </a:endParaRPr>
          </a:p>
          <a:p>
            <a:pPr indent="0" lvl="0" marL="0" rtl="0" algn="l">
              <a:lnSpc>
                <a:spcPct val="115000"/>
              </a:lnSpc>
              <a:spcBef>
                <a:spcPts val="1000"/>
              </a:spcBef>
              <a:spcAft>
                <a:spcPts val="1000"/>
              </a:spcAft>
              <a:buClr>
                <a:schemeClr val="dk1"/>
              </a:buClr>
              <a:buSzPts val="1100"/>
              <a:buFont typeface="Arial"/>
              <a:buNone/>
            </a:pPr>
            <a:r>
              <a:rPr b="1" lang="en" sz="1800">
                <a:solidFill>
                  <a:schemeClr val="dk1"/>
                </a:solidFill>
                <a:latin typeface="Open Sans"/>
                <a:ea typeface="Open Sans"/>
                <a:cs typeface="Open Sans"/>
                <a:sym typeface="Open Sans"/>
              </a:rPr>
              <a:t>Line 2:</a:t>
            </a:r>
            <a:r>
              <a:rPr lang="en" sz="1800">
                <a:solidFill>
                  <a:schemeClr val="dk1"/>
                </a:solidFill>
                <a:latin typeface="Open Sans"/>
                <a:ea typeface="Open Sans"/>
                <a:cs typeface="Open Sans"/>
                <a:sym typeface="Open Sans"/>
              </a:rPr>
              <a:t>   </a:t>
            </a:r>
            <a:r>
              <a:rPr b="1" lang="en" sz="1800">
                <a:solidFill>
                  <a:schemeClr val="dk1"/>
                </a:solidFill>
                <a:latin typeface="Courier New"/>
                <a:ea typeface="Courier New"/>
                <a:cs typeface="Courier New"/>
                <a:sym typeface="Courier New"/>
              </a:rPr>
              <a:t>font-family</a:t>
            </a:r>
            <a:r>
              <a:rPr lang="en" sz="1800">
                <a:solidFill>
                  <a:schemeClr val="dk1"/>
                </a:solidFill>
                <a:latin typeface="Courier New"/>
                <a:ea typeface="Courier New"/>
                <a:cs typeface="Courier New"/>
                <a:sym typeface="Courier New"/>
              </a:rPr>
              <a:t> </a:t>
            </a:r>
            <a:r>
              <a:rPr lang="en" sz="1800">
                <a:solidFill>
                  <a:schemeClr val="dk1"/>
                </a:solidFill>
                <a:latin typeface="Open Sans"/>
                <a:ea typeface="Open Sans"/>
                <a:cs typeface="Open Sans"/>
                <a:sym typeface="Open Sans"/>
              </a:rPr>
              <a:t>specifies the font. This code says "Use Open Sans" for all the text in the body, and the browser doesn't know Open Sans,  use helvetica, arial, or sans-serif. </a:t>
            </a:r>
            <a:endParaRPr sz="1800">
              <a:latin typeface="Open Sans"/>
              <a:ea typeface="Open Sans"/>
              <a:cs typeface="Open Sans"/>
              <a:sym typeface="Open Sans"/>
            </a:endParaRPr>
          </a:p>
        </p:txBody>
      </p:sp>
      <p:pic>
        <p:nvPicPr>
          <p:cNvPr id="689" name="Google Shape;689;p78"/>
          <p:cNvPicPr preferRelativeResize="0"/>
          <p:nvPr/>
        </p:nvPicPr>
        <p:blipFill>
          <a:blip r:embed="rId3">
            <a:alphaModFix/>
          </a:blip>
          <a:stretch>
            <a:fillRect/>
          </a:stretch>
        </p:blipFill>
        <p:spPr>
          <a:xfrm>
            <a:off x="292049" y="3925405"/>
            <a:ext cx="8559901" cy="2597020"/>
          </a:xfrm>
          <a:prstGeom prst="rect">
            <a:avLst/>
          </a:prstGeom>
          <a:noFill/>
          <a:ln cap="flat" cmpd="sng" w="19050">
            <a:solidFill>
              <a:srgbClr val="000000"/>
            </a:solidFill>
            <a:prstDash val="solid"/>
            <a:round/>
            <a:headEnd len="sm" w="sm" type="none"/>
            <a:tailEnd len="sm" w="sm" type="none"/>
          </a:ln>
        </p:spPr>
      </p:pic>
      <p:sp>
        <p:nvSpPr>
          <p:cNvPr id="690" name="Google Shape;690;p7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79"/>
          <p:cNvSpPr txBox="1"/>
          <p:nvPr/>
        </p:nvSpPr>
        <p:spPr>
          <a:xfrm>
            <a:off x="329100" y="1373050"/>
            <a:ext cx="84858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1000"/>
              </a:spcAft>
              <a:buNone/>
            </a:pPr>
            <a:r>
              <a:rPr b="1" lang="en" sz="1800">
                <a:latin typeface="Open Sans"/>
                <a:ea typeface="Open Sans"/>
                <a:cs typeface="Open Sans"/>
                <a:sym typeface="Open Sans"/>
              </a:rPr>
              <a:t>Line 3:</a:t>
            </a:r>
            <a:r>
              <a:rPr lang="en" sz="1800">
                <a:latin typeface="Open Sans"/>
                <a:ea typeface="Open Sans"/>
                <a:cs typeface="Open Sans"/>
                <a:sym typeface="Open Sans"/>
              </a:rPr>
              <a:t> </a:t>
            </a:r>
            <a:r>
              <a:rPr lang="en" sz="1800">
                <a:latin typeface="Courier New"/>
                <a:ea typeface="Courier New"/>
                <a:cs typeface="Courier New"/>
                <a:sym typeface="Courier New"/>
              </a:rPr>
              <a:t> </a:t>
            </a:r>
            <a:r>
              <a:rPr b="1" lang="en" sz="1800">
                <a:latin typeface="Courier New"/>
                <a:ea typeface="Courier New"/>
                <a:cs typeface="Courier New"/>
                <a:sym typeface="Courier New"/>
              </a:rPr>
              <a:t>margin</a:t>
            </a:r>
            <a:r>
              <a:rPr lang="en" sz="1800">
                <a:latin typeface="Courier New"/>
                <a:ea typeface="Courier New"/>
                <a:cs typeface="Courier New"/>
                <a:sym typeface="Courier New"/>
              </a:rPr>
              <a:t> </a:t>
            </a:r>
            <a:r>
              <a:rPr lang="en" sz="1800">
                <a:latin typeface="Open Sans"/>
                <a:ea typeface="Open Sans"/>
                <a:cs typeface="Open Sans"/>
                <a:sym typeface="Open Sans"/>
              </a:rPr>
              <a:t>means how much space should be around elements. This means to put a 3% margin around all sides of the body. Percent is one way to specify the size of elements; we'll learn more about this in a few slides. </a:t>
            </a:r>
            <a:endParaRPr sz="1800">
              <a:latin typeface="Open Sans"/>
              <a:ea typeface="Open Sans"/>
              <a:cs typeface="Open Sans"/>
              <a:sym typeface="Open Sans"/>
            </a:endParaRPr>
          </a:p>
        </p:txBody>
      </p:sp>
      <p:sp>
        <p:nvSpPr>
          <p:cNvPr id="696" name="Google Shape;696;p79"/>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style.css</a:t>
            </a:r>
            <a:r>
              <a:rPr lang="en" sz="3000"/>
              <a:t> II</a:t>
            </a:r>
            <a:endParaRPr sz="3000"/>
          </a:p>
        </p:txBody>
      </p:sp>
      <p:pic>
        <p:nvPicPr>
          <p:cNvPr id="697" name="Google Shape;697;p79"/>
          <p:cNvPicPr preferRelativeResize="0"/>
          <p:nvPr/>
        </p:nvPicPr>
        <p:blipFill>
          <a:blip r:embed="rId3">
            <a:alphaModFix/>
          </a:blip>
          <a:stretch>
            <a:fillRect/>
          </a:stretch>
        </p:blipFill>
        <p:spPr>
          <a:xfrm>
            <a:off x="516382" y="3450725"/>
            <a:ext cx="8111243" cy="2460900"/>
          </a:xfrm>
          <a:prstGeom prst="rect">
            <a:avLst/>
          </a:prstGeom>
          <a:noFill/>
          <a:ln cap="flat" cmpd="sng" w="19050">
            <a:solidFill>
              <a:srgbClr val="000000"/>
            </a:solidFill>
            <a:prstDash val="solid"/>
            <a:round/>
            <a:headEnd len="sm" w="sm" type="none"/>
            <a:tailEnd len="sm" w="sm" type="none"/>
          </a:ln>
        </p:spPr>
      </p:pic>
      <p:sp>
        <p:nvSpPr>
          <p:cNvPr id="698" name="Google Shape;698;p7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80"/>
          <p:cNvSpPr txBox="1"/>
          <p:nvPr/>
        </p:nvSpPr>
        <p:spPr>
          <a:xfrm>
            <a:off x="329100" y="1373050"/>
            <a:ext cx="8485800" cy="269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Line 6:</a:t>
            </a:r>
            <a:r>
              <a:rPr lang="en" sz="1800">
                <a:latin typeface="Open Sans"/>
                <a:ea typeface="Open Sans"/>
                <a:cs typeface="Open Sans"/>
                <a:sym typeface="Open Sans"/>
              </a:rPr>
              <a:t>  </a:t>
            </a:r>
            <a:r>
              <a:rPr b="1" lang="en" sz="1800">
                <a:latin typeface="Courier New"/>
                <a:ea typeface="Courier New"/>
                <a:cs typeface="Courier New"/>
                <a:sym typeface="Courier New"/>
              </a:rPr>
              <a:t>h1</a:t>
            </a:r>
            <a:r>
              <a:rPr lang="en" sz="1800">
                <a:latin typeface="Courier New"/>
                <a:ea typeface="Courier New"/>
                <a:cs typeface="Courier New"/>
                <a:sym typeface="Courier New"/>
              </a:rPr>
              <a:t> </a:t>
            </a:r>
            <a:r>
              <a:rPr lang="en" sz="1800">
                <a:latin typeface="Open Sans"/>
                <a:ea typeface="Open Sans"/>
                <a:cs typeface="Open Sans"/>
                <a:sym typeface="Open Sans"/>
              </a:rPr>
              <a:t>is another CSS selector.</a:t>
            </a:r>
            <a:r>
              <a:rPr lang="en" sz="1800">
                <a:latin typeface="Courier New"/>
                <a:ea typeface="Courier New"/>
                <a:cs typeface="Courier New"/>
                <a:sym typeface="Courier New"/>
              </a:rPr>
              <a:t> </a:t>
            </a:r>
            <a:r>
              <a:rPr lang="en" sz="1800">
                <a:latin typeface="Open Sans"/>
                <a:ea typeface="Open Sans"/>
                <a:cs typeface="Open Sans"/>
                <a:sym typeface="Open Sans"/>
              </a:rPr>
              <a:t>This means apply all the styles between the opening and closing curly braces </a:t>
            </a:r>
            <a:r>
              <a:rPr b="1" lang="en" sz="1800">
                <a:latin typeface="Open Sans"/>
                <a:ea typeface="Open Sans"/>
                <a:cs typeface="Open Sans"/>
                <a:sym typeface="Open Sans"/>
              </a:rPr>
              <a:t>{}</a:t>
            </a:r>
            <a:r>
              <a:rPr lang="en" sz="1800">
                <a:latin typeface="Open Sans"/>
                <a:ea typeface="Open Sans"/>
                <a:cs typeface="Open Sans"/>
                <a:sym typeface="Open Sans"/>
              </a:rPr>
              <a:t> to all </a:t>
            </a:r>
            <a:r>
              <a:rPr b="1" lang="en" sz="1800">
                <a:latin typeface="Open Sans"/>
                <a:ea typeface="Open Sans"/>
                <a:cs typeface="Open Sans"/>
                <a:sym typeface="Open Sans"/>
              </a:rPr>
              <a:t>&lt;h1&gt;</a:t>
            </a:r>
            <a:r>
              <a:rPr lang="en" sz="1800">
                <a:latin typeface="Open Sans"/>
                <a:ea typeface="Open Sans"/>
                <a:cs typeface="Open Sans"/>
                <a:sym typeface="Open Sans"/>
              </a:rPr>
              <a:t> elements in this web site. </a:t>
            </a:r>
            <a:br>
              <a:rPr lang="en" sz="1800">
                <a:latin typeface="Open Sans"/>
                <a:ea typeface="Open Sans"/>
                <a:cs typeface="Open Sans"/>
                <a:sym typeface="Open Sans"/>
              </a:rPr>
            </a:br>
            <a:endParaRPr sz="1800">
              <a:latin typeface="Open Sans"/>
              <a:ea typeface="Open Sans"/>
              <a:cs typeface="Open Sans"/>
              <a:sym typeface="Open Sans"/>
            </a:endParaRPr>
          </a:p>
          <a:p>
            <a:pPr indent="0" lvl="0" marL="0" rtl="0" algn="l">
              <a:lnSpc>
                <a:spcPct val="115000"/>
              </a:lnSpc>
              <a:spcBef>
                <a:spcPts val="0"/>
              </a:spcBef>
              <a:spcAft>
                <a:spcPts val="1000"/>
              </a:spcAft>
              <a:buClr>
                <a:schemeClr val="dk1"/>
              </a:buClr>
              <a:buSzPts val="1100"/>
              <a:buFont typeface="Arial"/>
              <a:buNone/>
            </a:pPr>
            <a:r>
              <a:rPr b="1" lang="en" sz="1800">
                <a:solidFill>
                  <a:schemeClr val="dk1"/>
                </a:solidFill>
                <a:latin typeface="Open Sans"/>
                <a:ea typeface="Open Sans"/>
                <a:cs typeface="Open Sans"/>
                <a:sym typeface="Open Sans"/>
              </a:rPr>
              <a:t>Line 7:</a:t>
            </a:r>
            <a:r>
              <a:rPr lang="en" sz="1800">
                <a:solidFill>
                  <a:schemeClr val="dk1"/>
                </a:solidFill>
                <a:latin typeface="Open Sans"/>
                <a:ea typeface="Open Sans"/>
                <a:cs typeface="Open Sans"/>
                <a:sym typeface="Open Sans"/>
              </a:rPr>
              <a:t>  </a:t>
            </a:r>
            <a:r>
              <a:rPr b="1" lang="en" sz="1800">
                <a:solidFill>
                  <a:schemeClr val="dk1"/>
                </a:solidFill>
                <a:latin typeface="Courier New"/>
                <a:ea typeface="Courier New"/>
                <a:cs typeface="Courier New"/>
                <a:sym typeface="Courier New"/>
              </a:rPr>
              <a:t>color</a:t>
            </a:r>
            <a:r>
              <a:rPr lang="en" sz="1800">
                <a:solidFill>
                  <a:schemeClr val="dk1"/>
                </a:solidFill>
                <a:latin typeface="Courier New"/>
                <a:ea typeface="Courier New"/>
                <a:cs typeface="Courier New"/>
                <a:sym typeface="Courier New"/>
              </a:rPr>
              <a:t> </a:t>
            </a:r>
            <a:r>
              <a:rPr lang="en" sz="1800">
                <a:solidFill>
                  <a:schemeClr val="dk1"/>
                </a:solidFill>
                <a:latin typeface="Open Sans"/>
                <a:ea typeface="Open Sans"/>
                <a:cs typeface="Open Sans"/>
                <a:sym typeface="Open Sans"/>
              </a:rPr>
              <a:t>is a CSS property. A property is something about an element that we can style. Line 7 says to make the text of all h1 elements DodgerBlue, which is a color that is built into CSS. There are 147 of these!  </a:t>
            </a:r>
            <a:endParaRPr sz="1800">
              <a:latin typeface="Open Sans"/>
              <a:ea typeface="Open Sans"/>
              <a:cs typeface="Open Sans"/>
              <a:sym typeface="Open Sans"/>
            </a:endParaRPr>
          </a:p>
        </p:txBody>
      </p:sp>
      <p:sp>
        <p:nvSpPr>
          <p:cNvPr id="704" name="Google Shape;704;p80"/>
          <p:cNvSpPr txBox="1"/>
          <p:nvPr>
            <p:ph type="title"/>
          </p:nvPr>
        </p:nvSpPr>
        <p:spPr>
          <a:xfrm>
            <a:off x="329100"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style.css</a:t>
            </a:r>
            <a:r>
              <a:rPr lang="en" sz="3000"/>
              <a:t> III</a:t>
            </a:r>
            <a:endParaRPr sz="3000"/>
          </a:p>
        </p:txBody>
      </p:sp>
      <p:pic>
        <p:nvPicPr>
          <p:cNvPr id="705" name="Google Shape;705;p80"/>
          <p:cNvPicPr preferRelativeResize="0"/>
          <p:nvPr/>
        </p:nvPicPr>
        <p:blipFill>
          <a:blip r:embed="rId3">
            <a:alphaModFix/>
          </a:blip>
          <a:stretch>
            <a:fillRect/>
          </a:stretch>
        </p:blipFill>
        <p:spPr>
          <a:xfrm>
            <a:off x="392400" y="3986300"/>
            <a:ext cx="8359200" cy="2536125"/>
          </a:xfrm>
          <a:prstGeom prst="rect">
            <a:avLst/>
          </a:prstGeom>
          <a:noFill/>
          <a:ln cap="flat" cmpd="sng" w="19050">
            <a:solidFill>
              <a:srgbClr val="000000"/>
            </a:solidFill>
            <a:prstDash val="solid"/>
            <a:round/>
            <a:headEnd len="sm" w="sm" type="none"/>
            <a:tailEnd len="sm" w="sm" type="none"/>
          </a:ln>
        </p:spPr>
      </p:pic>
      <p:sp>
        <p:nvSpPr>
          <p:cNvPr id="706" name="Google Shape;706;p8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81"/>
          <p:cNvSpPr txBox="1"/>
          <p:nvPr>
            <p:ph type="title"/>
          </p:nvPr>
        </p:nvSpPr>
        <p:spPr>
          <a:xfrm>
            <a:off x="901950" y="658500"/>
            <a:ext cx="7340100" cy="9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CSS Units in This Project </a:t>
            </a:r>
            <a:endParaRPr sz="3000"/>
          </a:p>
        </p:txBody>
      </p:sp>
      <p:sp>
        <p:nvSpPr>
          <p:cNvPr id="712" name="Google Shape;712;p8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3" name="Google Shape;713;p81"/>
          <p:cNvSpPr txBox="1"/>
          <p:nvPr/>
        </p:nvSpPr>
        <p:spPr>
          <a:xfrm>
            <a:off x="271775" y="2643900"/>
            <a:ext cx="4211400" cy="4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Open Sans"/>
                <a:ea typeface="Open Sans"/>
                <a:cs typeface="Open Sans"/>
                <a:sym typeface="Open Sans"/>
              </a:rPr>
              <a:t>pixels (</a:t>
            </a:r>
            <a:r>
              <a:rPr b="1" lang="en" sz="2200">
                <a:solidFill>
                  <a:srgbClr val="5EA5E5"/>
                </a:solidFill>
                <a:latin typeface="Courier New"/>
                <a:ea typeface="Courier New"/>
                <a:cs typeface="Courier New"/>
                <a:sym typeface="Courier New"/>
              </a:rPr>
              <a:t>px</a:t>
            </a:r>
            <a:r>
              <a:rPr b="1" lang="en" sz="2200">
                <a:solidFill>
                  <a:srgbClr val="5EA5E5"/>
                </a:solidFill>
                <a:latin typeface="Open Sans"/>
                <a:ea typeface="Open Sans"/>
                <a:cs typeface="Open Sans"/>
                <a:sym typeface="Open Sans"/>
              </a:rPr>
              <a:t>)</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0"/>
              </a:spcAft>
              <a:buNone/>
            </a:pPr>
            <a:r>
              <a:rPr lang="en">
                <a:latin typeface="Open Sans"/>
                <a:ea typeface="Open Sans"/>
                <a:cs typeface="Open Sans"/>
                <a:sym typeface="Open Sans"/>
              </a:rPr>
              <a:t>Absolute sizing of elements. </a:t>
            </a:r>
            <a:endParaRPr>
              <a:latin typeface="Open Sans"/>
              <a:ea typeface="Open Sans"/>
              <a:cs typeface="Open Sans"/>
              <a:sym typeface="Open Sans"/>
            </a:endParaRPr>
          </a:p>
          <a:p>
            <a:pPr indent="0" lvl="0" marL="0" rtl="0" algn="l">
              <a:lnSpc>
                <a:spcPct val="115000"/>
              </a:lnSpc>
              <a:spcBef>
                <a:spcPts val="1000"/>
              </a:spcBef>
              <a:spcAft>
                <a:spcPts val="0"/>
              </a:spcAft>
              <a:buNone/>
            </a:pPr>
            <a:r>
              <a:rPr lang="en">
                <a:latin typeface="Open Sans"/>
                <a:ea typeface="Open Sans"/>
                <a:cs typeface="Open Sans"/>
                <a:sym typeface="Open Sans"/>
              </a:rPr>
              <a:t>Example:  </a:t>
            </a:r>
            <a:r>
              <a:rPr lang="en">
                <a:latin typeface="Courier New"/>
                <a:ea typeface="Courier New"/>
                <a:cs typeface="Courier New"/>
                <a:sym typeface="Courier New"/>
              </a:rPr>
              <a:t>&lt;h1&gt;</a:t>
            </a:r>
            <a:r>
              <a:rPr lang="en">
                <a:latin typeface="Open Sans"/>
                <a:ea typeface="Open Sans"/>
                <a:cs typeface="Open Sans"/>
                <a:sym typeface="Open Sans"/>
              </a:rPr>
              <a:t>, </a:t>
            </a:r>
            <a:r>
              <a:rPr lang="en">
                <a:latin typeface="Courier New"/>
                <a:ea typeface="Courier New"/>
                <a:cs typeface="Courier New"/>
                <a:sym typeface="Courier New"/>
              </a:rPr>
              <a:t>&lt;h2&gt;</a:t>
            </a:r>
            <a:r>
              <a:rPr lang="en">
                <a:latin typeface="Open Sans"/>
                <a:ea typeface="Open Sans"/>
                <a:cs typeface="Open Sans"/>
                <a:sym typeface="Open Sans"/>
              </a:rPr>
              <a:t>, </a:t>
            </a:r>
            <a:r>
              <a:rPr lang="en">
                <a:latin typeface="Courier New"/>
                <a:ea typeface="Courier New"/>
                <a:cs typeface="Courier New"/>
                <a:sym typeface="Courier New"/>
              </a:rPr>
              <a:t>&lt;h3&gt;</a:t>
            </a:r>
            <a:r>
              <a:rPr lang="en">
                <a:latin typeface="Open Sans"/>
                <a:ea typeface="Open Sans"/>
                <a:cs typeface="Open Sans"/>
                <a:sym typeface="Open Sans"/>
              </a:rPr>
              <a:t>, and </a:t>
            </a:r>
            <a:r>
              <a:rPr lang="en">
                <a:latin typeface="Courier New"/>
                <a:ea typeface="Courier New"/>
                <a:cs typeface="Courier New"/>
                <a:sym typeface="Courier New"/>
              </a:rPr>
              <a:t>&lt;p&gt; </a:t>
            </a:r>
            <a:r>
              <a:rPr lang="en">
                <a:latin typeface="Open Sans"/>
                <a:ea typeface="Open Sans"/>
                <a:cs typeface="Open Sans"/>
                <a:sym typeface="Open Sans"/>
              </a:rPr>
              <a:t>elements are sized with </a:t>
            </a:r>
            <a:r>
              <a:rPr lang="en">
                <a:latin typeface="Courier New"/>
                <a:ea typeface="Courier New"/>
                <a:cs typeface="Courier New"/>
                <a:sym typeface="Courier New"/>
              </a:rPr>
              <a:t>pixels</a:t>
            </a:r>
            <a:r>
              <a:rPr lang="en">
                <a:latin typeface="Open Sans"/>
                <a:ea typeface="Open Sans"/>
                <a:cs typeface="Open Sans"/>
                <a:sym typeface="Open Sans"/>
              </a:rPr>
              <a:t> in this web page. </a:t>
            </a:r>
            <a:br>
              <a:rPr lang="en" sz="1800">
                <a:latin typeface="Open Sans"/>
                <a:ea typeface="Open Sans"/>
                <a:cs typeface="Open Sans"/>
                <a:sym typeface="Open Sans"/>
              </a:rPr>
            </a:br>
            <a:br>
              <a:rPr lang="en" sz="1800">
                <a:latin typeface="Open Sans"/>
                <a:ea typeface="Open Sans"/>
                <a:cs typeface="Open Sans"/>
                <a:sym typeface="Open Sans"/>
              </a:rPr>
            </a:br>
            <a:endParaRPr sz="600">
              <a:latin typeface="Open Sans"/>
              <a:ea typeface="Open Sans"/>
              <a:cs typeface="Open Sans"/>
              <a:sym typeface="Open Sans"/>
            </a:endParaRPr>
          </a:p>
          <a:p>
            <a:pPr indent="0" lvl="0" marL="0" rtl="0" algn="l">
              <a:lnSpc>
                <a:spcPct val="115000"/>
              </a:lnSpc>
              <a:spcBef>
                <a:spcPts val="1000"/>
              </a:spcBef>
              <a:spcAft>
                <a:spcPts val="0"/>
              </a:spcAft>
              <a:buNone/>
            </a:pPr>
            <a:r>
              <a:rPr b="1" lang="en" sz="2200">
                <a:solidFill>
                  <a:srgbClr val="5EA5E5"/>
                </a:solidFill>
                <a:latin typeface="Open Sans"/>
                <a:ea typeface="Open Sans"/>
                <a:cs typeface="Open Sans"/>
                <a:sym typeface="Open Sans"/>
              </a:rPr>
              <a:t>Percentages (</a:t>
            </a:r>
            <a:r>
              <a:rPr b="1" lang="en" sz="2200">
                <a:solidFill>
                  <a:srgbClr val="5EA5E5"/>
                </a:solidFill>
                <a:latin typeface="Courier New"/>
                <a:ea typeface="Courier New"/>
                <a:cs typeface="Courier New"/>
                <a:sym typeface="Courier New"/>
              </a:rPr>
              <a:t>%</a:t>
            </a:r>
            <a:r>
              <a:rPr b="1" lang="en" sz="2200">
                <a:solidFill>
                  <a:srgbClr val="5EA5E5"/>
                </a:solidFill>
                <a:latin typeface="Open Sans"/>
                <a:ea typeface="Open Sans"/>
                <a:cs typeface="Open Sans"/>
                <a:sym typeface="Open Sans"/>
              </a:rPr>
              <a:t>)</a:t>
            </a:r>
            <a:endParaRPr b="1" sz="2200">
              <a:solidFill>
                <a:srgbClr val="5EA5E5"/>
              </a:solidFill>
              <a:latin typeface="Open Sans"/>
              <a:ea typeface="Open Sans"/>
              <a:cs typeface="Open Sans"/>
              <a:sym typeface="Open Sans"/>
            </a:endParaRPr>
          </a:p>
          <a:p>
            <a:pPr indent="0" lvl="0" marL="0" rtl="0" algn="l">
              <a:lnSpc>
                <a:spcPct val="150000"/>
              </a:lnSpc>
              <a:spcBef>
                <a:spcPts val="1000"/>
              </a:spcBef>
              <a:spcAft>
                <a:spcPts val="0"/>
              </a:spcAft>
              <a:buNone/>
            </a:pPr>
            <a:r>
              <a:rPr lang="en">
                <a:solidFill>
                  <a:schemeClr val="dk1"/>
                </a:solidFill>
                <a:latin typeface="Open Sans"/>
                <a:ea typeface="Open Sans"/>
                <a:cs typeface="Open Sans"/>
                <a:sym typeface="Open Sans"/>
              </a:rPr>
              <a:t>Relative sizing of elements. Percentages size an element relative to its parent container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Example: the images in the "Projects" section have </a:t>
            </a:r>
            <a:r>
              <a:rPr lang="en">
                <a:solidFill>
                  <a:schemeClr val="dk1"/>
                </a:solidFill>
                <a:latin typeface="Courier New"/>
                <a:ea typeface="Courier New"/>
                <a:cs typeface="Courier New"/>
                <a:sym typeface="Courier New"/>
              </a:rPr>
              <a:t>width: 80%</a:t>
            </a:r>
            <a:r>
              <a:rPr lang="en">
                <a:solidFill>
                  <a:schemeClr val="dk1"/>
                </a:solidFill>
                <a:latin typeface="Open Sans"/>
                <a:ea typeface="Open Sans"/>
                <a:cs typeface="Open Sans"/>
                <a:sym typeface="Open Sans"/>
              </a:rPr>
              <a:t> of their containing </a:t>
            </a:r>
            <a:r>
              <a:rPr lang="en">
                <a:solidFill>
                  <a:schemeClr val="dk1"/>
                </a:solidFill>
                <a:latin typeface="Courier New"/>
                <a:ea typeface="Courier New"/>
                <a:cs typeface="Courier New"/>
                <a:sym typeface="Courier New"/>
              </a:rPr>
              <a:t>&lt;div&gt;</a:t>
            </a:r>
            <a:endParaRPr>
              <a:latin typeface="Open Sans"/>
              <a:ea typeface="Open Sans"/>
              <a:cs typeface="Open Sans"/>
              <a:sym typeface="Open Sans"/>
            </a:endParaRPr>
          </a:p>
          <a:p>
            <a:pPr indent="0" lvl="0" marL="0" rtl="0" algn="l">
              <a:lnSpc>
                <a:spcPct val="115000"/>
              </a:lnSpc>
              <a:spcBef>
                <a:spcPts val="0"/>
              </a:spcBef>
              <a:spcAft>
                <a:spcPts val="1000"/>
              </a:spcAft>
              <a:buNone/>
            </a:pPr>
            <a:r>
              <a:t/>
            </a:r>
            <a:endParaRPr>
              <a:solidFill>
                <a:srgbClr val="5EA5E5"/>
              </a:solidFill>
              <a:latin typeface="Consolas"/>
              <a:ea typeface="Consolas"/>
              <a:cs typeface="Consolas"/>
              <a:sym typeface="Consolas"/>
            </a:endParaRPr>
          </a:p>
        </p:txBody>
      </p:sp>
      <p:sp>
        <p:nvSpPr>
          <p:cNvPr id="714" name="Google Shape;714;p81"/>
          <p:cNvSpPr txBox="1"/>
          <p:nvPr/>
        </p:nvSpPr>
        <p:spPr>
          <a:xfrm>
            <a:off x="4728925" y="2643900"/>
            <a:ext cx="4143300" cy="42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200">
                <a:solidFill>
                  <a:srgbClr val="5EA5E5"/>
                </a:solidFill>
                <a:latin typeface="Open Sans"/>
                <a:ea typeface="Open Sans"/>
                <a:cs typeface="Open Sans"/>
                <a:sym typeface="Open Sans"/>
              </a:rPr>
              <a:t>viewport width units (</a:t>
            </a:r>
            <a:r>
              <a:rPr b="1" lang="en" sz="2200">
                <a:solidFill>
                  <a:srgbClr val="5EA5E5"/>
                </a:solidFill>
                <a:latin typeface="Courier New"/>
                <a:ea typeface="Courier New"/>
                <a:cs typeface="Courier New"/>
                <a:sym typeface="Courier New"/>
              </a:rPr>
              <a:t>vw</a:t>
            </a:r>
            <a:r>
              <a:rPr b="1" lang="en" sz="2200">
                <a:solidFill>
                  <a:srgbClr val="5EA5E5"/>
                </a:solidFill>
                <a:latin typeface="Open Sans"/>
                <a:ea typeface="Open Sans"/>
                <a:cs typeface="Open Sans"/>
                <a:sym typeface="Open Sans"/>
              </a:rPr>
              <a:t>)</a:t>
            </a:r>
            <a:endParaRPr b="1" sz="2200">
              <a:solidFill>
                <a:srgbClr val="5EA5E5"/>
              </a:solidFill>
              <a:latin typeface="Open Sans"/>
              <a:ea typeface="Open Sans"/>
              <a:cs typeface="Open Sans"/>
              <a:sym typeface="Open Sans"/>
            </a:endParaRPr>
          </a:p>
          <a:p>
            <a:pPr indent="0" lvl="0" marL="0" rtl="0" algn="l">
              <a:lnSpc>
                <a:spcPct val="150000"/>
              </a:lnSpc>
              <a:spcBef>
                <a:spcPts val="1000"/>
              </a:spcBef>
              <a:spcAft>
                <a:spcPts val="0"/>
              </a:spcAft>
              <a:buNone/>
            </a:pPr>
            <a:r>
              <a:rPr lang="en">
                <a:solidFill>
                  <a:schemeClr val="dk1"/>
                </a:solidFill>
                <a:latin typeface="Open Sans"/>
                <a:ea typeface="Open Sans"/>
                <a:cs typeface="Open Sans"/>
                <a:sym typeface="Open Sans"/>
              </a:rPr>
              <a:t>Relative sizing of elements. A </a:t>
            </a:r>
            <a:r>
              <a:rPr lang="en">
                <a:solidFill>
                  <a:schemeClr val="dk1"/>
                </a:solidFill>
                <a:latin typeface="Courier New"/>
                <a:ea typeface="Courier New"/>
                <a:cs typeface="Courier New"/>
                <a:sym typeface="Courier New"/>
              </a:rPr>
              <a:t>vw</a:t>
            </a:r>
            <a:r>
              <a:rPr lang="en">
                <a:solidFill>
                  <a:schemeClr val="dk1"/>
                </a:solidFill>
                <a:latin typeface="Open Sans"/>
                <a:ea typeface="Open Sans"/>
                <a:cs typeface="Open Sans"/>
                <a:sym typeface="Open Sans"/>
              </a:rPr>
              <a:t> is 1% of the width of the viewport, which is the part of the browser that contains the web page</a:t>
            </a:r>
            <a:endParaRPr>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2200">
                <a:solidFill>
                  <a:srgbClr val="5EA5E5"/>
                </a:solidFill>
                <a:latin typeface="Open Sans"/>
                <a:ea typeface="Open Sans"/>
                <a:cs typeface="Open Sans"/>
                <a:sym typeface="Open Sans"/>
              </a:rPr>
              <a:t>viewport height units (</a:t>
            </a:r>
            <a:r>
              <a:rPr b="1" lang="en" sz="2200">
                <a:solidFill>
                  <a:srgbClr val="5EA5E5"/>
                </a:solidFill>
                <a:latin typeface="Courier New"/>
                <a:ea typeface="Courier New"/>
                <a:cs typeface="Courier New"/>
                <a:sym typeface="Courier New"/>
              </a:rPr>
              <a:t>vh</a:t>
            </a:r>
            <a:r>
              <a:rPr b="1" lang="en" sz="2200">
                <a:solidFill>
                  <a:srgbClr val="5EA5E5"/>
                </a:solidFill>
                <a:latin typeface="Open Sans"/>
                <a:ea typeface="Open Sans"/>
                <a:cs typeface="Open Sans"/>
                <a:sym typeface="Open Sans"/>
              </a:rPr>
              <a:t>)</a:t>
            </a:r>
            <a:endParaRPr b="1" sz="2200">
              <a:solidFill>
                <a:srgbClr val="5EA5E5"/>
              </a:solidFill>
              <a:latin typeface="Consolas"/>
              <a:ea typeface="Consolas"/>
              <a:cs typeface="Consolas"/>
              <a:sym typeface="Consolas"/>
            </a:endParaRPr>
          </a:p>
          <a:p>
            <a:pPr indent="0" lvl="0" marL="0" rtl="0" algn="l">
              <a:lnSpc>
                <a:spcPct val="150000"/>
              </a:lnSpc>
              <a:spcBef>
                <a:spcPts val="1000"/>
              </a:spcBef>
              <a:spcAft>
                <a:spcPts val="0"/>
              </a:spcAft>
              <a:buClr>
                <a:schemeClr val="dk1"/>
              </a:buClr>
              <a:buSzPts val="1100"/>
              <a:buFont typeface="Arial"/>
              <a:buNone/>
            </a:pPr>
            <a:r>
              <a:rPr lang="en">
                <a:solidFill>
                  <a:schemeClr val="dk1"/>
                </a:solidFill>
                <a:latin typeface="Open Sans"/>
                <a:ea typeface="Open Sans"/>
                <a:cs typeface="Open Sans"/>
                <a:sym typeface="Open Sans"/>
              </a:rPr>
              <a:t>Relative sizing of elements. A </a:t>
            </a:r>
            <a:r>
              <a:rPr lang="en">
                <a:solidFill>
                  <a:schemeClr val="dk1"/>
                </a:solidFill>
                <a:latin typeface="Courier New"/>
                <a:ea typeface="Courier New"/>
                <a:cs typeface="Courier New"/>
                <a:sym typeface="Courier New"/>
              </a:rPr>
              <a:t>vh</a:t>
            </a:r>
            <a:r>
              <a:rPr lang="en">
                <a:solidFill>
                  <a:schemeClr val="dk1"/>
                </a:solidFill>
                <a:latin typeface="Open Sans"/>
                <a:ea typeface="Open Sans"/>
                <a:cs typeface="Open Sans"/>
                <a:sym typeface="Open Sans"/>
              </a:rPr>
              <a:t> is 1% of the height of the viewport, which is the part of the browser that contains the web page</a:t>
            </a:r>
            <a:endParaRPr b="1" sz="2200">
              <a:solidFill>
                <a:srgbClr val="5EA5E5"/>
              </a:solidFill>
              <a:latin typeface="Open Sans"/>
              <a:ea typeface="Open Sans"/>
              <a:cs typeface="Open Sans"/>
              <a:sym typeface="Open Sans"/>
            </a:endParaRPr>
          </a:p>
        </p:txBody>
      </p:sp>
      <p:sp>
        <p:nvSpPr>
          <p:cNvPr id="715" name="Google Shape;715;p81"/>
          <p:cNvSpPr txBox="1"/>
          <p:nvPr/>
        </p:nvSpPr>
        <p:spPr>
          <a:xfrm>
            <a:off x="271500" y="1509500"/>
            <a:ext cx="8601000" cy="92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There are many different CSS sizing units. These are the ones used in this project. </a:t>
            </a:r>
            <a:endParaRPr/>
          </a:p>
        </p:txBody>
      </p:sp>
      <p:pic>
        <p:nvPicPr>
          <p:cNvPr id="716" name="Google Shape;716;p81"/>
          <p:cNvPicPr preferRelativeResize="0"/>
          <p:nvPr/>
        </p:nvPicPr>
        <p:blipFill>
          <a:blip r:embed="rId3">
            <a:alphaModFix/>
          </a:blip>
          <a:stretch>
            <a:fillRect/>
          </a:stretch>
        </p:blipFill>
        <p:spPr>
          <a:xfrm>
            <a:off x="843675" y="408225"/>
            <a:ext cx="1343651" cy="1343651"/>
          </a:xfrm>
          <a:prstGeom prst="rect">
            <a:avLst/>
          </a:prstGeom>
          <a:noFill/>
          <a:ln>
            <a:noFill/>
          </a:ln>
        </p:spPr>
      </p:pic>
      <p:pic>
        <p:nvPicPr>
          <p:cNvPr id="717" name="Google Shape;717;p81"/>
          <p:cNvPicPr preferRelativeResize="0"/>
          <p:nvPr/>
        </p:nvPicPr>
        <p:blipFill>
          <a:blip r:embed="rId4">
            <a:alphaModFix/>
          </a:blip>
          <a:stretch>
            <a:fillRect/>
          </a:stretch>
        </p:blipFill>
        <p:spPr>
          <a:xfrm>
            <a:off x="7122200" y="547962"/>
            <a:ext cx="1064175" cy="1064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2"/>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Some Color I</a:t>
            </a:r>
            <a:endParaRPr sz="3000"/>
          </a:p>
        </p:txBody>
      </p:sp>
      <p:sp>
        <p:nvSpPr>
          <p:cNvPr id="723" name="Google Shape;723;p82"/>
          <p:cNvSpPr txBox="1"/>
          <p:nvPr/>
        </p:nvSpPr>
        <p:spPr>
          <a:xfrm>
            <a:off x="329100" y="1657200"/>
            <a:ext cx="8485800" cy="2580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Open</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an h2 CSS rule set below the h1 css rule set.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of this CSS rule set, change the color of h2 elements to anything you want! Check out mlhlocal.host/css-colors for a list! </a:t>
            </a:r>
            <a:endParaRPr sz="2200">
              <a:solidFill>
                <a:schemeClr val="dk1"/>
              </a:solidFill>
              <a:latin typeface="Open Sans"/>
              <a:ea typeface="Open Sans"/>
              <a:cs typeface="Open Sans"/>
              <a:sym typeface="Open Sans"/>
            </a:endParaRPr>
          </a:p>
        </p:txBody>
      </p:sp>
      <p:pic>
        <p:nvPicPr>
          <p:cNvPr id="724" name="Google Shape;724;p82"/>
          <p:cNvPicPr preferRelativeResize="0"/>
          <p:nvPr/>
        </p:nvPicPr>
        <p:blipFill>
          <a:blip r:embed="rId3">
            <a:alphaModFix/>
          </a:blip>
          <a:stretch>
            <a:fillRect/>
          </a:stretch>
        </p:blipFill>
        <p:spPr>
          <a:xfrm>
            <a:off x="1728525" y="4138700"/>
            <a:ext cx="5686950" cy="1931925"/>
          </a:xfrm>
          <a:prstGeom prst="rect">
            <a:avLst/>
          </a:prstGeom>
          <a:noFill/>
          <a:ln cap="flat" cmpd="sng" w="19050">
            <a:solidFill>
              <a:srgbClr val="000000"/>
            </a:solidFill>
            <a:prstDash val="solid"/>
            <a:round/>
            <a:headEnd len="sm" w="sm" type="none"/>
            <a:tailEnd len="sm" w="sm" type="none"/>
          </a:ln>
        </p:spPr>
      </p:pic>
      <p:sp>
        <p:nvSpPr>
          <p:cNvPr id="725" name="Google Shape;725;p8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83"/>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Color II</a:t>
            </a:r>
            <a:endParaRPr sz="3000"/>
          </a:p>
        </p:txBody>
      </p:sp>
      <p:sp>
        <p:nvSpPr>
          <p:cNvPr id="731" name="Google Shape;731;p83"/>
          <p:cNvSpPr txBox="1"/>
          <p:nvPr/>
        </p:nvSpPr>
        <p:spPr>
          <a:xfrm>
            <a:off x="292075" y="1354075"/>
            <a:ext cx="8559900" cy="138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Look at the live version again!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rPr lang="en" sz="2000">
                <a:latin typeface="Open Sans"/>
                <a:ea typeface="Open Sans"/>
                <a:cs typeface="Open Sans"/>
                <a:sym typeface="Open Sans"/>
              </a:rPr>
              <a:t>Everyone's will be different, but this is what ours looks like after we changed the h2 elements to DimGray. </a:t>
            </a: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732" name="Google Shape;732;p83"/>
          <p:cNvPicPr preferRelativeResize="0"/>
          <p:nvPr/>
        </p:nvPicPr>
        <p:blipFill>
          <a:blip r:embed="rId3">
            <a:alphaModFix/>
          </a:blip>
          <a:stretch>
            <a:fillRect/>
          </a:stretch>
        </p:blipFill>
        <p:spPr>
          <a:xfrm>
            <a:off x="2914550" y="2818075"/>
            <a:ext cx="3314899" cy="3891925"/>
          </a:xfrm>
          <a:prstGeom prst="rect">
            <a:avLst/>
          </a:prstGeom>
          <a:noFill/>
          <a:ln cap="flat" cmpd="sng" w="19050">
            <a:solidFill>
              <a:srgbClr val="000000"/>
            </a:solidFill>
            <a:prstDash val="solid"/>
            <a:round/>
            <a:headEnd len="sm" w="sm" type="none"/>
            <a:tailEnd len="sm" w="sm" type="none"/>
          </a:ln>
        </p:spPr>
      </p:pic>
      <p:sp>
        <p:nvSpPr>
          <p:cNvPr id="733" name="Google Shape;733;p8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grpSp>
        <p:nvGrpSpPr>
          <p:cNvPr id="738" name="Google Shape;738;p84"/>
          <p:cNvGrpSpPr/>
          <p:nvPr/>
        </p:nvGrpSpPr>
        <p:grpSpPr>
          <a:xfrm>
            <a:off x="2474425" y="2950616"/>
            <a:ext cx="4195208" cy="1336746"/>
            <a:chOff x="174696" y="3273600"/>
            <a:chExt cx="4195208" cy="1499098"/>
          </a:xfrm>
        </p:grpSpPr>
        <p:grpSp>
          <p:nvGrpSpPr>
            <p:cNvPr id="739" name="Google Shape;739;p84"/>
            <p:cNvGrpSpPr/>
            <p:nvPr/>
          </p:nvGrpSpPr>
          <p:grpSpPr>
            <a:xfrm>
              <a:off x="174696" y="3621598"/>
              <a:ext cx="4195208" cy="1151100"/>
              <a:chOff x="160469" y="-2"/>
              <a:chExt cx="5525100" cy="1151100"/>
            </a:xfrm>
          </p:grpSpPr>
          <p:sp>
            <p:nvSpPr>
              <p:cNvPr id="740" name="Google Shape;740;p84"/>
              <p:cNvSpPr/>
              <p:nvPr/>
            </p:nvSpPr>
            <p:spPr>
              <a:xfrm>
                <a:off x="160469" y="-2"/>
                <a:ext cx="5525100" cy="11511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41" name="Google Shape;741;p84"/>
              <p:cNvSpPr txBox="1"/>
              <p:nvPr/>
            </p:nvSpPr>
            <p:spPr>
              <a:xfrm>
                <a:off x="240444" y="159605"/>
                <a:ext cx="5367000" cy="8616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latin typeface="Open Sans"/>
                    <a:ea typeface="Open Sans"/>
                    <a:cs typeface="Open Sans"/>
                    <a:sym typeface="Open Sans"/>
                  </a:rPr>
                  <a:t>tag selectors:</a:t>
                </a:r>
                <a:r>
                  <a:rPr b="1" lang="en" sz="1800" u="sng">
                    <a:solidFill>
                      <a:srgbClr val="000000"/>
                    </a:solidFill>
                    <a:latin typeface="Open Sans"/>
                    <a:ea typeface="Open Sans"/>
                    <a:cs typeface="Open Sans"/>
                    <a:sym typeface="Open Sans"/>
                  </a:rPr>
                  <a:t> </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CSS selectors that style all elements with a certain tag </a:t>
                </a:r>
                <a:endParaRPr sz="1800">
                  <a:latin typeface="Open Sans"/>
                  <a:ea typeface="Open Sans"/>
                  <a:cs typeface="Open Sans"/>
                  <a:sym typeface="Open Sans"/>
                </a:endParaRPr>
              </a:p>
            </p:txBody>
          </p:sp>
        </p:grpSp>
        <p:sp>
          <p:nvSpPr>
            <p:cNvPr id="742" name="Google Shape;742;p84"/>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743" name="Google Shape;743;p84"/>
          <p:cNvSpPr txBox="1"/>
          <p:nvPr/>
        </p:nvSpPr>
        <p:spPr>
          <a:xfrm>
            <a:off x="520500" y="1578013"/>
            <a:ext cx="8103000" cy="185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In </a:t>
            </a:r>
            <a:r>
              <a:rPr b="1" lang="en" sz="2200">
                <a:solidFill>
                  <a:schemeClr val="dk1"/>
                </a:solidFill>
                <a:latin typeface="Open Sans"/>
                <a:ea typeface="Open Sans"/>
                <a:cs typeface="Open Sans"/>
                <a:sym typeface="Open Sans"/>
              </a:rPr>
              <a:t>style.css, </a:t>
            </a:r>
            <a:r>
              <a:rPr lang="en" sz="2200">
                <a:solidFill>
                  <a:schemeClr val="dk1"/>
                </a:solidFill>
                <a:latin typeface="Open Sans"/>
                <a:ea typeface="Open Sans"/>
                <a:cs typeface="Open Sans"/>
                <a:sym typeface="Open Sans"/>
              </a:rPr>
              <a:t>these styles are applied to all elements inside of the </a:t>
            </a:r>
            <a:r>
              <a:rPr b="1" lang="en" sz="2200">
                <a:solidFill>
                  <a:schemeClr val="dk1"/>
                </a:solidFill>
                <a:latin typeface="Courier New"/>
                <a:ea typeface="Courier New"/>
                <a:cs typeface="Courier New"/>
                <a:sym typeface="Courier New"/>
              </a:rPr>
              <a:t>&lt;body&gt;</a:t>
            </a:r>
            <a:r>
              <a:rPr lang="en" sz="2200">
                <a:solidFill>
                  <a:schemeClr val="dk1"/>
                </a:solidFill>
                <a:latin typeface="Open Sans"/>
                <a:ea typeface="Open Sans"/>
                <a:cs typeface="Open Sans"/>
                <a:sym typeface="Open Sans"/>
              </a:rPr>
              <a:t> element, which is the whole web page </a:t>
            </a:r>
            <a:endParaRPr sz="2200">
              <a:solidFill>
                <a:schemeClr val="dk1"/>
              </a:solidFill>
              <a:latin typeface="Open Sans"/>
              <a:ea typeface="Open Sans"/>
              <a:cs typeface="Open Sans"/>
              <a:sym typeface="Open Sans"/>
            </a:endParaRPr>
          </a:p>
        </p:txBody>
      </p:sp>
      <p:pic>
        <p:nvPicPr>
          <p:cNvPr id="744" name="Google Shape;744;p84"/>
          <p:cNvPicPr preferRelativeResize="0"/>
          <p:nvPr/>
        </p:nvPicPr>
        <p:blipFill>
          <a:blip r:embed="rId3">
            <a:alphaModFix/>
          </a:blip>
          <a:stretch>
            <a:fillRect/>
          </a:stretch>
        </p:blipFill>
        <p:spPr>
          <a:xfrm>
            <a:off x="2474425" y="4707950"/>
            <a:ext cx="4195200" cy="1425157"/>
          </a:xfrm>
          <a:prstGeom prst="rect">
            <a:avLst/>
          </a:prstGeom>
          <a:noFill/>
          <a:ln cap="flat" cmpd="sng" w="19050">
            <a:solidFill>
              <a:srgbClr val="000000"/>
            </a:solidFill>
            <a:prstDash val="solid"/>
            <a:round/>
            <a:headEnd len="sm" w="sm" type="none"/>
            <a:tailEnd len="sm" w="sm" type="none"/>
          </a:ln>
        </p:spPr>
      </p:pic>
      <p:sp>
        <p:nvSpPr>
          <p:cNvPr id="745" name="Google Shape;745;p84"/>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CSS Tag Selectors</a:t>
            </a:r>
            <a:endParaRPr sz="3000"/>
          </a:p>
        </p:txBody>
      </p:sp>
      <p:sp>
        <p:nvSpPr>
          <p:cNvPr id="746" name="Google Shape;746;p8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5"/>
          <p:cNvSpPr txBox="1"/>
          <p:nvPr/>
        </p:nvSpPr>
        <p:spPr>
          <a:xfrm>
            <a:off x="329100" y="1381076"/>
            <a:ext cx="8485800" cy="122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Ada's website has the about section next to the projects section.</a:t>
            </a:r>
            <a:endParaRPr sz="2200">
              <a:solidFill>
                <a:schemeClr val="dk1"/>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chemeClr val="dk1"/>
                </a:solidFill>
                <a:latin typeface="Open Sans"/>
                <a:ea typeface="Open Sans"/>
                <a:cs typeface="Open Sans"/>
                <a:sym typeface="Open Sans"/>
              </a:rPr>
              <a:t> Let's do the same to ours! </a:t>
            </a:r>
            <a:endParaRPr sz="2200">
              <a:solidFill>
                <a:schemeClr val="dk1"/>
              </a:solidFill>
              <a:latin typeface="Open Sans"/>
              <a:ea typeface="Open Sans"/>
              <a:cs typeface="Open Sans"/>
              <a:sym typeface="Open Sans"/>
            </a:endParaRPr>
          </a:p>
        </p:txBody>
      </p:sp>
      <p:sp>
        <p:nvSpPr>
          <p:cNvPr id="752" name="Google Shape;752;p85"/>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Some Structure I</a:t>
            </a:r>
            <a:endParaRPr sz="3000"/>
          </a:p>
        </p:txBody>
      </p:sp>
      <p:pic>
        <p:nvPicPr>
          <p:cNvPr id="753" name="Google Shape;753;p85"/>
          <p:cNvPicPr preferRelativeResize="0"/>
          <p:nvPr/>
        </p:nvPicPr>
        <p:blipFill>
          <a:blip r:embed="rId3">
            <a:alphaModFix/>
          </a:blip>
          <a:stretch>
            <a:fillRect/>
          </a:stretch>
        </p:blipFill>
        <p:spPr>
          <a:xfrm>
            <a:off x="1459902" y="2605075"/>
            <a:ext cx="6224188" cy="3948125"/>
          </a:xfrm>
          <a:prstGeom prst="rect">
            <a:avLst/>
          </a:prstGeom>
          <a:noFill/>
          <a:ln cap="flat" cmpd="sng" w="19050">
            <a:solidFill>
              <a:srgbClr val="000000"/>
            </a:solidFill>
            <a:prstDash val="solid"/>
            <a:round/>
            <a:headEnd len="sm" w="sm" type="none"/>
            <a:tailEnd len="sm" w="sm" type="none"/>
          </a:ln>
        </p:spPr>
      </p:pic>
      <p:sp>
        <p:nvSpPr>
          <p:cNvPr id="754" name="Google Shape;754;p8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86"/>
          <p:cNvSpPr txBox="1"/>
          <p:nvPr/>
        </p:nvSpPr>
        <p:spPr>
          <a:xfrm>
            <a:off x="329100" y="1416050"/>
            <a:ext cx="8485800" cy="1893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We're going to add a </a:t>
            </a:r>
            <a:r>
              <a:rPr b="1" lang="en" sz="2200">
                <a:solidFill>
                  <a:schemeClr val="dk1"/>
                </a:solidFill>
                <a:latin typeface="Consolas"/>
                <a:ea typeface="Consolas"/>
                <a:cs typeface="Consolas"/>
                <a:sym typeface="Consolas"/>
              </a:rPr>
              <a:t>&lt;section&gt;</a:t>
            </a:r>
            <a:r>
              <a:rPr b="1"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element. Add the opening </a:t>
            </a:r>
            <a:r>
              <a:rPr b="1" lang="en" sz="2200">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above the </a:t>
            </a:r>
            <a:r>
              <a:rPr b="1" lang="en" sz="2200">
                <a:solidFill>
                  <a:schemeClr val="dk1"/>
                </a:solidFill>
                <a:latin typeface="Open Sans"/>
                <a:ea typeface="Open Sans"/>
                <a:cs typeface="Open Sans"/>
                <a:sym typeface="Open Sans"/>
              </a:rPr>
              <a:t>&lt;h2&gt;</a:t>
            </a:r>
            <a:r>
              <a:rPr lang="en" sz="2200">
                <a:solidFill>
                  <a:schemeClr val="dk1"/>
                </a:solidFill>
                <a:latin typeface="Open Sans"/>
                <a:ea typeface="Open Sans"/>
                <a:cs typeface="Open Sans"/>
                <a:sym typeface="Open Sans"/>
              </a:rPr>
              <a:t> that says About. Add the closing </a:t>
            </a:r>
            <a:r>
              <a:rPr b="1" lang="en" sz="2200">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right before the </a:t>
            </a:r>
            <a:r>
              <a:rPr b="1" lang="en" sz="2200">
                <a:solidFill>
                  <a:schemeClr val="dk1"/>
                </a:solidFill>
                <a:latin typeface="Consolas"/>
                <a:ea typeface="Consolas"/>
                <a:cs typeface="Consolas"/>
                <a:sym typeface="Consolas"/>
              </a:rPr>
              <a:t>&lt;footer&gt;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760" name="Google Shape;760;p86"/>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I</a:t>
            </a:r>
            <a:r>
              <a:rPr lang="en" sz="3000">
                <a:solidFill>
                  <a:schemeClr val="dk1"/>
                </a:solidFill>
              </a:rPr>
              <a:t>I</a:t>
            </a:r>
            <a:endParaRPr sz="3000"/>
          </a:p>
        </p:txBody>
      </p:sp>
      <p:pic>
        <p:nvPicPr>
          <p:cNvPr id="761" name="Google Shape;761;p86"/>
          <p:cNvPicPr preferRelativeResize="0"/>
          <p:nvPr/>
        </p:nvPicPr>
        <p:blipFill>
          <a:blip r:embed="rId3">
            <a:alphaModFix/>
          </a:blip>
          <a:stretch>
            <a:fillRect/>
          </a:stretch>
        </p:blipFill>
        <p:spPr>
          <a:xfrm>
            <a:off x="567938" y="3539150"/>
            <a:ext cx="3771900" cy="2476500"/>
          </a:xfrm>
          <a:prstGeom prst="rect">
            <a:avLst/>
          </a:prstGeom>
          <a:noFill/>
          <a:ln cap="flat" cmpd="sng" w="19050">
            <a:solidFill>
              <a:srgbClr val="000000"/>
            </a:solidFill>
            <a:prstDash val="solid"/>
            <a:round/>
            <a:headEnd len="sm" w="sm" type="none"/>
            <a:tailEnd len="sm" w="sm" type="none"/>
          </a:ln>
        </p:spPr>
      </p:pic>
      <p:pic>
        <p:nvPicPr>
          <p:cNvPr id="762" name="Google Shape;762;p86"/>
          <p:cNvPicPr preferRelativeResize="0"/>
          <p:nvPr/>
        </p:nvPicPr>
        <p:blipFill rotWithShape="1">
          <a:blip r:embed="rId4">
            <a:alphaModFix/>
          </a:blip>
          <a:srcRect b="0" l="0" r="17823" t="0"/>
          <a:stretch/>
        </p:blipFill>
        <p:spPr>
          <a:xfrm>
            <a:off x="4804163" y="3539150"/>
            <a:ext cx="3771900" cy="2476500"/>
          </a:xfrm>
          <a:prstGeom prst="rect">
            <a:avLst/>
          </a:prstGeom>
          <a:noFill/>
          <a:ln cap="flat" cmpd="sng" w="19050">
            <a:solidFill>
              <a:srgbClr val="000000"/>
            </a:solidFill>
            <a:prstDash val="solid"/>
            <a:round/>
            <a:headEnd len="sm" w="sm" type="none"/>
            <a:tailEnd len="sm" w="sm" type="none"/>
          </a:ln>
        </p:spPr>
      </p:pic>
      <p:sp>
        <p:nvSpPr>
          <p:cNvPr id="763" name="Google Shape;763;p8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7"/>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III</a:t>
            </a:r>
            <a:endParaRPr sz="3000"/>
          </a:p>
        </p:txBody>
      </p:sp>
      <p:pic>
        <p:nvPicPr>
          <p:cNvPr id="769" name="Google Shape;769;p87"/>
          <p:cNvPicPr preferRelativeResize="0"/>
          <p:nvPr/>
        </p:nvPicPr>
        <p:blipFill>
          <a:blip r:embed="rId3">
            <a:alphaModFix/>
          </a:blip>
          <a:stretch>
            <a:fillRect/>
          </a:stretch>
        </p:blipFill>
        <p:spPr>
          <a:xfrm>
            <a:off x="1372218" y="2928051"/>
            <a:ext cx="6399620" cy="2765550"/>
          </a:xfrm>
          <a:prstGeom prst="rect">
            <a:avLst/>
          </a:prstGeom>
          <a:noFill/>
          <a:ln cap="flat" cmpd="sng" w="19050">
            <a:solidFill>
              <a:srgbClr val="000000"/>
            </a:solidFill>
            <a:prstDash val="solid"/>
            <a:round/>
            <a:headEnd len="sm" w="sm" type="none"/>
            <a:tailEnd len="sm" w="sm" type="none"/>
          </a:ln>
        </p:spPr>
      </p:pic>
      <p:sp>
        <p:nvSpPr>
          <p:cNvPr id="770" name="Google Shape;770;p87"/>
          <p:cNvSpPr txBox="1"/>
          <p:nvPr/>
        </p:nvSpPr>
        <p:spPr>
          <a:xfrm>
            <a:off x="329100" y="1416050"/>
            <a:ext cx="8485800" cy="1893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Give the opening </a:t>
            </a:r>
            <a:r>
              <a:rPr lang="en" sz="2200">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a </a:t>
            </a:r>
            <a:r>
              <a:rPr lang="en" sz="2200">
                <a:solidFill>
                  <a:schemeClr val="dk1"/>
                </a:solidFill>
                <a:latin typeface="Consolas"/>
                <a:ea typeface="Consolas"/>
                <a:cs typeface="Consolas"/>
                <a:sym typeface="Consolas"/>
              </a:rPr>
              <a:t>class</a:t>
            </a:r>
            <a:r>
              <a:rPr lang="en" sz="2200">
                <a:solidFill>
                  <a:schemeClr val="dk1"/>
                </a:solidFill>
                <a:latin typeface="Open Sans"/>
                <a:ea typeface="Open Sans"/>
                <a:cs typeface="Open Sans"/>
                <a:sym typeface="Open Sans"/>
              </a:rPr>
              <a:t> attribute with the value </a:t>
            </a:r>
            <a:r>
              <a:rPr lang="en" sz="2200">
                <a:solidFill>
                  <a:schemeClr val="dk1"/>
                </a:solidFill>
                <a:latin typeface="Consolas"/>
                <a:ea typeface="Consolas"/>
                <a:cs typeface="Consolas"/>
                <a:sym typeface="Consolas"/>
              </a:rPr>
              <a:t>main</a:t>
            </a:r>
            <a:r>
              <a:rPr lang="en" sz="2200">
                <a:solidFill>
                  <a:schemeClr val="dk1"/>
                </a:solidFill>
                <a:latin typeface="Open Sans"/>
                <a:ea typeface="Open Sans"/>
                <a:cs typeface="Open Sans"/>
                <a:sym typeface="Open Sans"/>
              </a:rPr>
              <a:t>. This will allow us to style this section later. </a:t>
            </a:r>
            <a:endParaRPr sz="2200">
              <a:solidFill>
                <a:schemeClr val="dk1"/>
              </a:solidFill>
              <a:latin typeface="Open Sans"/>
              <a:ea typeface="Open Sans"/>
              <a:cs typeface="Open Sans"/>
              <a:sym typeface="Open Sans"/>
            </a:endParaRPr>
          </a:p>
        </p:txBody>
      </p:sp>
      <p:sp>
        <p:nvSpPr>
          <p:cNvPr id="771" name="Google Shape;771;p8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3">
            <a:alphaModFix/>
          </a:blip>
          <a:stretch>
            <a:fillRect/>
          </a:stretch>
        </p:blipFill>
        <p:spPr>
          <a:xfrm>
            <a:off x="1645025" y="2721783"/>
            <a:ext cx="390525" cy="228600"/>
          </a:xfrm>
          <a:prstGeom prst="rect">
            <a:avLst/>
          </a:prstGeom>
          <a:noFill/>
          <a:ln>
            <a:noFill/>
          </a:ln>
        </p:spPr>
      </p:pic>
      <p:sp>
        <p:nvSpPr>
          <p:cNvPr id="189" name="Google Shape;189;p2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8"/>
          <p:cNvSpPr txBox="1"/>
          <p:nvPr/>
        </p:nvSpPr>
        <p:spPr>
          <a:xfrm>
            <a:off x="329100" y="1416050"/>
            <a:ext cx="8485800" cy="2174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Now add two </a:t>
            </a:r>
            <a:r>
              <a:rPr b="1" lang="en" sz="2200">
                <a:solidFill>
                  <a:schemeClr val="dk1"/>
                </a:solidFill>
                <a:latin typeface="Consolas"/>
                <a:ea typeface="Consolas"/>
                <a:cs typeface="Consolas"/>
                <a:sym typeface="Consolas"/>
              </a:rPr>
              <a:t>&lt;div&gt;</a:t>
            </a:r>
            <a:r>
              <a:rPr lang="en" sz="2200">
                <a:solidFill>
                  <a:schemeClr val="dk1"/>
                </a:solidFill>
                <a:latin typeface="Open Sans"/>
                <a:ea typeface="Open Sans"/>
                <a:cs typeface="Open Sans"/>
                <a:sym typeface="Open Sans"/>
              </a:rPr>
              <a:t> elements. Put one around the </a:t>
            </a:r>
            <a:r>
              <a:rPr b="1" lang="en" sz="2200">
                <a:solidFill>
                  <a:srgbClr val="5EA5E5"/>
                </a:solidFill>
                <a:latin typeface="Open Sans"/>
                <a:ea typeface="Open Sans"/>
                <a:cs typeface="Open Sans"/>
                <a:sym typeface="Open Sans"/>
              </a:rPr>
              <a:t>about</a:t>
            </a:r>
            <a:r>
              <a:rPr lang="en" sz="2200">
                <a:solidFill>
                  <a:schemeClr val="dk1"/>
                </a:solidFill>
                <a:latin typeface="Open Sans"/>
                <a:ea typeface="Open Sans"/>
                <a:cs typeface="Open Sans"/>
                <a:sym typeface="Open Sans"/>
              </a:rPr>
              <a:t> section. Add the around around the </a:t>
            </a:r>
            <a:r>
              <a:rPr b="1" lang="en" sz="2200">
                <a:solidFill>
                  <a:srgbClr val="5EA5E5"/>
                </a:solidFill>
                <a:latin typeface="Open Sans"/>
                <a:ea typeface="Open Sans"/>
                <a:cs typeface="Open Sans"/>
                <a:sym typeface="Open Sans"/>
              </a:rPr>
              <a:t>projects</a:t>
            </a:r>
            <a:r>
              <a:rPr lang="en" sz="2200">
                <a:solidFill>
                  <a:schemeClr val="dk1"/>
                </a:solidFill>
                <a:latin typeface="Open Sans"/>
                <a:ea typeface="Open Sans"/>
                <a:cs typeface="Open Sans"/>
                <a:sym typeface="Open Sans"/>
              </a:rPr>
              <a:t> section.</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 </a:t>
            </a:r>
            <a:br>
              <a:rPr lang="en" sz="2200">
                <a:solidFill>
                  <a:schemeClr val="dk1"/>
                </a:solidFill>
                <a:latin typeface="Open Sans"/>
                <a:ea typeface="Open Sans"/>
                <a:cs typeface="Open Sans"/>
                <a:sym typeface="Open Sans"/>
              </a:rPr>
            </a:br>
            <a:r>
              <a:rPr b="1" lang="en" sz="2200">
                <a:solidFill>
                  <a:schemeClr val="dk1"/>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We collapsed some of the paragraph elements for readability. </a:t>
            </a:r>
            <a:endParaRPr sz="2200">
              <a:solidFill>
                <a:schemeClr val="dk1"/>
              </a:solidFill>
              <a:latin typeface="Open Sans"/>
              <a:ea typeface="Open Sans"/>
              <a:cs typeface="Open Sans"/>
              <a:sym typeface="Open Sans"/>
            </a:endParaRPr>
          </a:p>
        </p:txBody>
      </p:sp>
      <p:sp>
        <p:nvSpPr>
          <p:cNvPr id="777" name="Google Shape;777;p88"/>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III</a:t>
            </a:r>
            <a:endParaRPr sz="3000"/>
          </a:p>
        </p:txBody>
      </p:sp>
      <p:pic>
        <p:nvPicPr>
          <p:cNvPr id="778" name="Google Shape;778;p88"/>
          <p:cNvPicPr preferRelativeResize="0"/>
          <p:nvPr/>
        </p:nvPicPr>
        <p:blipFill>
          <a:blip r:embed="rId3">
            <a:alphaModFix/>
          </a:blip>
          <a:stretch>
            <a:fillRect/>
          </a:stretch>
        </p:blipFill>
        <p:spPr>
          <a:xfrm>
            <a:off x="5050188" y="3682600"/>
            <a:ext cx="3183876" cy="2963200"/>
          </a:xfrm>
          <a:prstGeom prst="rect">
            <a:avLst/>
          </a:prstGeom>
          <a:noFill/>
          <a:ln cap="flat" cmpd="sng" w="19050">
            <a:solidFill>
              <a:srgbClr val="000000"/>
            </a:solidFill>
            <a:prstDash val="solid"/>
            <a:round/>
            <a:headEnd len="sm" w="sm" type="none"/>
            <a:tailEnd len="sm" w="sm" type="none"/>
          </a:ln>
        </p:spPr>
      </p:pic>
      <p:pic>
        <p:nvPicPr>
          <p:cNvPr id="779" name="Google Shape;779;p88"/>
          <p:cNvPicPr preferRelativeResize="0"/>
          <p:nvPr/>
        </p:nvPicPr>
        <p:blipFill>
          <a:blip r:embed="rId4">
            <a:alphaModFix/>
          </a:blip>
          <a:stretch>
            <a:fillRect/>
          </a:stretch>
        </p:blipFill>
        <p:spPr>
          <a:xfrm>
            <a:off x="909988" y="3682595"/>
            <a:ext cx="3330543" cy="2963204"/>
          </a:xfrm>
          <a:prstGeom prst="rect">
            <a:avLst/>
          </a:prstGeom>
          <a:noFill/>
          <a:ln cap="flat" cmpd="sng" w="19050">
            <a:solidFill>
              <a:srgbClr val="000000"/>
            </a:solidFill>
            <a:prstDash val="solid"/>
            <a:round/>
            <a:headEnd len="sm" w="sm" type="none"/>
            <a:tailEnd len="sm" w="sm" type="none"/>
          </a:ln>
        </p:spPr>
      </p:pic>
      <p:sp>
        <p:nvSpPr>
          <p:cNvPr id="780" name="Google Shape;780;p8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89"/>
          <p:cNvSpPr txBox="1"/>
          <p:nvPr/>
        </p:nvSpPr>
        <p:spPr>
          <a:xfrm>
            <a:off x="329100" y="1416050"/>
            <a:ext cx="8485800" cy="180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latin typeface="Open Sans"/>
                <a:ea typeface="Open Sans"/>
                <a:cs typeface="Open Sans"/>
                <a:sym typeface="Open Sans"/>
              </a:rPr>
              <a:t>Look at the live version. Nothing has changed yet; </a:t>
            </a:r>
            <a:r>
              <a:rPr b="1" lang="en" sz="2200">
                <a:latin typeface="Open Sans"/>
                <a:ea typeface="Open Sans"/>
                <a:cs typeface="Open Sans"/>
                <a:sym typeface="Open Sans"/>
              </a:rPr>
              <a:t>&lt;section&gt;</a:t>
            </a:r>
            <a:r>
              <a:rPr lang="en" sz="2200">
                <a:latin typeface="Open Sans"/>
                <a:ea typeface="Open Sans"/>
                <a:cs typeface="Open Sans"/>
                <a:sym typeface="Open Sans"/>
              </a:rPr>
              <a:t> and </a:t>
            </a:r>
            <a:r>
              <a:rPr b="1" lang="en" sz="2200">
                <a:latin typeface="Open Sans"/>
                <a:ea typeface="Open Sans"/>
                <a:cs typeface="Open Sans"/>
                <a:sym typeface="Open Sans"/>
              </a:rPr>
              <a:t>&lt;div&gt;</a:t>
            </a:r>
            <a:r>
              <a:rPr lang="en" sz="2200">
                <a:latin typeface="Open Sans"/>
                <a:ea typeface="Open Sans"/>
                <a:cs typeface="Open Sans"/>
                <a:sym typeface="Open Sans"/>
              </a:rPr>
              <a:t> elements are not visible. They group code together so that we can style and position it. </a:t>
            </a:r>
            <a:endParaRPr sz="2200">
              <a:latin typeface="Open Sans"/>
              <a:ea typeface="Open Sans"/>
              <a:cs typeface="Open Sans"/>
              <a:sym typeface="Open Sans"/>
            </a:endParaRPr>
          </a:p>
        </p:txBody>
      </p:sp>
      <p:sp>
        <p:nvSpPr>
          <p:cNvPr id="786" name="Google Shape;786;p89"/>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I</a:t>
            </a:r>
            <a:r>
              <a:rPr lang="en" sz="3000">
                <a:solidFill>
                  <a:schemeClr val="dk1"/>
                </a:solidFill>
              </a:rPr>
              <a:t>V</a:t>
            </a:r>
            <a:endParaRPr sz="3000"/>
          </a:p>
        </p:txBody>
      </p:sp>
      <p:pic>
        <p:nvPicPr>
          <p:cNvPr id="787" name="Google Shape;787;p89"/>
          <p:cNvPicPr preferRelativeResize="0"/>
          <p:nvPr/>
        </p:nvPicPr>
        <p:blipFill>
          <a:blip r:embed="rId3">
            <a:alphaModFix/>
          </a:blip>
          <a:stretch>
            <a:fillRect/>
          </a:stretch>
        </p:blipFill>
        <p:spPr>
          <a:xfrm>
            <a:off x="1932240" y="2772600"/>
            <a:ext cx="5279526" cy="3915551"/>
          </a:xfrm>
          <a:prstGeom prst="rect">
            <a:avLst/>
          </a:prstGeom>
          <a:noFill/>
          <a:ln cap="flat" cmpd="sng" w="19050">
            <a:solidFill>
              <a:srgbClr val="000000"/>
            </a:solidFill>
            <a:prstDash val="solid"/>
            <a:round/>
            <a:headEnd len="sm" w="sm" type="none"/>
            <a:tailEnd len="sm" w="sm" type="none"/>
          </a:ln>
        </p:spPr>
      </p:pic>
      <p:sp>
        <p:nvSpPr>
          <p:cNvPr id="788" name="Google Shape;788;p8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grpSp>
        <p:nvGrpSpPr>
          <p:cNvPr id="793" name="Google Shape;793;p90"/>
          <p:cNvGrpSpPr/>
          <p:nvPr/>
        </p:nvGrpSpPr>
        <p:grpSpPr>
          <a:xfrm>
            <a:off x="5390524" y="1696100"/>
            <a:ext cx="3469018" cy="1957200"/>
            <a:chOff x="174700" y="3273600"/>
            <a:chExt cx="4195208" cy="1957200"/>
          </a:xfrm>
        </p:grpSpPr>
        <p:grpSp>
          <p:nvGrpSpPr>
            <p:cNvPr id="794" name="Google Shape;794;p90"/>
            <p:cNvGrpSpPr/>
            <p:nvPr/>
          </p:nvGrpSpPr>
          <p:grpSpPr>
            <a:xfrm>
              <a:off x="174700" y="3621600"/>
              <a:ext cx="4195208" cy="1609200"/>
              <a:chOff x="160474" y="0"/>
              <a:chExt cx="5525100" cy="1609200"/>
            </a:xfrm>
          </p:grpSpPr>
          <p:sp>
            <p:nvSpPr>
              <p:cNvPr id="795" name="Google Shape;795;p90"/>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96" name="Google Shape;796;p90"/>
              <p:cNvSpPr txBox="1"/>
              <p:nvPr/>
            </p:nvSpPr>
            <p:spPr>
              <a:xfrm>
                <a:off x="240449" y="159600"/>
                <a:ext cx="5367000" cy="14496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rgbClr val="000000"/>
                  </a:buClr>
                  <a:buSzPts val="1100"/>
                  <a:buFont typeface="Arial"/>
                  <a:buNone/>
                </a:pPr>
                <a:r>
                  <a:rPr b="1" lang="en" sz="1800" u="sng">
                    <a:latin typeface="Open Sans"/>
                    <a:ea typeface="Open Sans"/>
                    <a:cs typeface="Open Sans"/>
                    <a:sym typeface="Open Sans"/>
                  </a:rPr>
                  <a:t>class</a:t>
                </a:r>
                <a:r>
                  <a:rPr b="1" lang="en" sz="1800" u="sng">
                    <a:latin typeface="Open Sans"/>
                    <a:ea typeface="Open Sans"/>
                    <a:cs typeface="Open Sans"/>
                    <a:sym typeface="Open Sans"/>
                  </a:rPr>
                  <a:t> selectors:</a:t>
                </a:r>
                <a:r>
                  <a:rPr b="1" lang="en" sz="1800" u="sng">
                    <a:solidFill>
                      <a:srgbClr val="000000"/>
                    </a:solidFill>
                    <a:latin typeface="Open Sans"/>
                    <a:ea typeface="Open Sans"/>
                    <a:cs typeface="Open Sans"/>
                    <a:sym typeface="Open Sans"/>
                  </a:rPr>
                  <a:t> </a:t>
                </a:r>
                <a:r>
                  <a:rPr lang="en" sz="1800">
                    <a:solidFill>
                      <a:srgbClr val="000000"/>
                    </a:solidFill>
                    <a:latin typeface="Open Sans"/>
                    <a:ea typeface="Open Sans"/>
                    <a:cs typeface="Open Sans"/>
                    <a:sym typeface="Open Sans"/>
                  </a:rPr>
                  <a:t> </a:t>
                </a:r>
                <a:r>
                  <a:rPr lang="en" sz="1800">
                    <a:solidFill>
                      <a:schemeClr val="dk1"/>
                    </a:solidFill>
                    <a:latin typeface="Open Sans"/>
                    <a:ea typeface="Open Sans"/>
                    <a:cs typeface="Open Sans"/>
                    <a:sym typeface="Open Sans"/>
                  </a:rPr>
                  <a:t> CSS selectors that style all elements with a certain class</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Clr>
                    <a:srgbClr val="000000"/>
                  </a:buClr>
                  <a:buSzPts val="1100"/>
                  <a:buFont typeface="Arial"/>
                  <a:buNone/>
                </a:pPr>
                <a:r>
                  <a:t/>
                </a:r>
                <a:endParaRPr sz="1800">
                  <a:latin typeface="Open Sans"/>
                  <a:ea typeface="Open Sans"/>
                  <a:cs typeface="Open Sans"/>
                  <a:sym typeface="Open Sans"/>
                </a:endParaRPr>
              </a:p>
            </p:txBody>
          </p:sp>
        </p:grpSp>
        <p:sp>
          <p:nvSpPr>
            <p:cNvPr id="797" name="Google Shape;797;p9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grpSp>
        <p:nvGrpSpPr>
          <p:cNvPr id="798" name="Google Shape;798;p90"/>
          <p:cNvGrpSpPr/>
          <p:nvPr/>
        </p:nvGrpSpPr>
        <p:grpSpPr>
          <a:xfrm>
            <a:off x="276950" y="4210664"/>
            <a:ext cx="8590076" cy="1771857"/>
            <a:chOff x="276950" y="4591608"/>
            <a:chExt cx="8590076" cy="2302608"/>
          </a:xfrm>
        </p:grpSpPr>
        <p:grpSp>
          <p:nvGrpSpPr>
            <p:cNvPr id="799" name="Google Shape;799;p90"/>
            <p:cNvGrpSpPr/>
            <p:nvPr/>
          </p:nvGrpSpPr>
          <p:grpSpPr>
            <a:xfrm>
              <a:off x="276950" y="4591608"/>
              <a:ext cx="8590076" cy="2302608"/>
              <a:chOff x="1248998" y="4961321"/>
              <a:chExt cx="4083900" cy="1402661"/>
            </a:xfrm>
          </p:grpSpPr>
          <p:sp>
            <p:nvSpPr>
              <p:cNvPr id="800" name="Google Shape;800;p90"/>
              <p:cNvSpPr/>
              <p:nvPr/>
            </p:nvSpPr>
            <p:spPr>
              <a:xfrm>
                <a:off x="1248998" y="4961321"/>
                <a:ext cx="4083900" cy="8622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0"/>
              <p:cNvSpPr/>
              <p:nvPr/>
            </p:nvSpPr>
            <p:spPr>
              <a:xfrm>
                <a:off x="1248998" y="5318179"/>
                <a:ext cx="4083900" cy="370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0"/>
              <p:cNvSpPr/>
              <p:nvPr/>
            </p:nvSpPr>
            <p:spPr>
              <a:xfrm>
                <a:off x="1248998" y="5171782"/>
                <a:ext cx="4083900" cy="11922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13</a:t>
                </a:r>
                <a:r>
                  <a:rPr lang="en">
                    <a:solidFill>
                      <a:srgbClr val="F1C232"/>
                    </a:solidFill>
                    <a:latin typeface="Consolas"/>
                    <a:ea typeface="Consolas"/>
                    <a:cs typeface="Consolas"/>
                    <a:sym typeface="Consolas"/>
                  </a:rPr>
                  <a:t> </a:t>
                </a:r>
                <a:r>
                  <a:rPr lang="en">
                    <a:solidFill>
                      <a:srgbClr val="999999"/>
                    </a:solidFill>
                    <a:latin typeface="Consolas"/>
                    <a:ea typeface="Consolas"/>
                    <a:cs typeface="Consolas"/>
                    <a:sym typeface="Consolas"/>
                  </a:rPr>
                  <a:t>.logo</a:t>
                </a:r>
                <a:r>
                  <a:rPr lang="en">
                    <a:solidFill>
                      <a:srgbClr val="F1C232"/>
                    </a:solidFill>
                    <a:latin typeface="Consolas"/>
                    <a:ea typeface="Consolas"/>
                    <a:cs typeface="Consolas"/>
                    <a:sym typeface="Consolas"/>
                  </a:rPr>
                  <a:t> </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14</a:t>
                </a:r>
                <a:r>
                  <a:rPr lang="en">
                    <a:solidFill>
                      <a:srgbClr val="F1C232"/>
                    </a:solidFill>
                    <a:latin typeface="Consolas"/>
                    <a:ea typeface="Consolas"/>
                    <a:cs typeface="Consolas"/>
                    <a:sym typeface="Consolas"/>
                  </a:rPr>
                  <a:t>   </a:t>
                </a:r>
                <a:r>
                  <a:rPr lang="en">
                    <a:solidFill>
                      <a:schemeClr val="accent5"/>
                    </a:solidFill>
                    <a:latin typeface="Consolas"/>
                    <a:ea typeface="Consolas"/>
                    <a:cs typeface="Consolas"/>
                    <a:sym typeface="Consolas"/>
                  </a:rPr>
                  <a:t>text-align</a:t>
                </a:r>
                <a:r>
                  <a:rPr lang="en">
                    <a:solidFill>
                      <a:schemeClr val="accent5"/>
                    </a:solidFill>
                    <a:latin typeface="Consolas"/>
                    <a:ea typeface="Consolas"/>
                    <a:cs typeface="Consolas"/>
                    <a:sym typeface="Consolas"/>
                  </a:rPr>
                  <a:t>: </a:t>
                </a:r>
                <a:r>
                  <a:rPr lang="en">
                    <a:solidFill>
                      <a:schemeClr val="accent6"/>
                    </a:solidFill>
                    <a:latin typeface="Consolas"/>
                    <a:ea typeface="Consolas"/>
                    <a:cs typeface="Consolas"/>
                    <a:sym typeface="Consolas"/>
                  </a:rPr>
                  <a:t>left</a:t>
                </a:r>
                <a:r>
                  <a:rPr lang="en">
                    <a:solidFill>
                      <a:srgbClr val="00FFFF"/>
                    </a:solidFill>
                    <a:latin typeface="Consolas"/>
                    <a:ea typeface="Consolas"/>
                    <a:cs typeface="Consolas"/>
                    <a:sym typeface="Consolas"/>
                  </a:rPr>
                  <a:t>;</a:t>
                </a:r>
                <a:r>
                  <a:rPr lang="en">
                    <a:solidFill>
                      <a:schemeClr val="accent5"/>
                    </a:solidFill>
                    <a:latin typeface="Consolas"/>
                    <a:ea typeface="Consolas"/>
                    <a:cs typeface="Consolas"/>
                    <a:sym typeface="Consolas"/>
                  </a:rPr>
                  <a:t> </a:t>
                </a:r>
                <a:endParaRPr>
                  <a:solidFill>
                    <a:schemeClr val="accent5"/>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15</a:t>
                </a:r>
                <a:r>
                  <a:rPr lang="en">
                    <a:solidFill>
                      <a:srgbClr val="F1C232"/>
                    </a:solidFill>
                    <a:latin typeface="Consolas"/>
                    <a:ea typeface="Consolas"/>
                    <a:cs typeface="Consolas"/>
                    <a:sym typeface="Consolas"/>
                  </a:rPr>
                  <a:t>   </a:t>
                </a:r>
                <a:r>
                  <a:rPr lang="en">
                    <a:solidFill>
                      <a:schemeClr val="accent5"/>
                    </a:solidFill>
                    <a:latin typeface="Consolas"/>
                    <a:ea typeface="Consolas"/>
                    <a:cs typeface="Consolas"/>
                    <a:sym typeface="Consolas"/>
                  </a:rPr>
                  <a:t>width</a:t>
                </a:r>
                <a:r>
                  <a:rPr lang="en">
                    <a:solidFill>
                      <a:schemeClr val="accent5"/>
                    </a:solidFill>
                    <a:latin typeface="Consolas"/>
                    <a:ea typeface="Consolas"/>
                    <a:cs typeface="Consolas"/>
                    <a:sym typeface="Consolas"/>
                  </a:rPr>
                  <a:t>: </a:t>
                </a:r>
                <a:r>
                  <a:rPr lang="en">
                    <a:solidFill>
                      <a:srgbClr val="00FFFF"/>
                    </a:solidFill>
                    <a:latin typeface="Consolas"/>
                    <a:ea typeface="Consolas"/>
                    <a:cs typeface="Consolas"/>
                    <a:sym typeface="Consolas"/>
                  </a:rPr>
                  <a:t>48vw</a:t>
                </a:r>
                <a:r>
                  <a:rPr lang="en">
                    <a:solidFill>
                      <a:srgbClr val="00FFFF"/>
                    </a:solidFill>
                    <a:latin typeface="Consolas"/>
                    <a:ea typeface="Consolas"/>
                    <a:cs typeface="Consolas"/>
                    <a:sym typeface="Consolas"/>
                  </a:rPr>
                  <a:t>;</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16 </a:t>
                </a:r>
                <a:r>
                  <a:rPr lang="en">
                    <a:solidFill>
                      <a:srgbClr val="FFFFFF"/>
                    </a:solidFill>
                    <a:latin typeface="Consolas"/>
                    <a:ea typeface="Consolas"/>
                    <a:cs typeface="Consolas"/>
                    <a:sym typeface="Consolas"/>
                  </a:rPr>
                  <a:t>}</a:t>
                </a:r>
                <a:endParaRPr>
                  <a:solidFill>
                    <a:srgbClr val="F1C232"/>
                  </a:solidFill>
                  <a:latin typeface="Consolas"/>
                  <a:ea typeface="Consolas"/>
                  <a:cs typeface="Consolas"/>
                  <a:sym typeface="Consolas"/>
                </a:endParaRPr>
              </a:p>
            </p:txBody>
          </p:sp>
        </p:grpSp>
        <p:sp>
          <p:nvSpPr>
            <p:cNvPr id="803" name="Google Shape;803;p90"/>
            <p:cNvSpPr/>
            <p:nvPr/>
          </p:nvSpPr>
          <p:spPr>
            <a:xfrm>
              <a:off x="520213" y="4658468"/>
              <a:ext cx="259200" cy="2025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0"/>
            <p:cNvSpPr/>
            <p:nvPr/>
          </p:nvSpPr>
          <p:spPr>
            <a:xfrm>
              <a:off x="840771" y="4658485"/>
              <a:ext cx="259200" cy="2025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0"/>
            <p:cNvSpPr/>
            <p:nvPr/>
          </p:nvSpPr>
          <p:spPr>
            <a:xfrm>
              <a:off x="1161330" y="4658485"/>
              <a:ext cx="259200" cy="2025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9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90"/>
          <p:cNvSpPr txBox="1"/>
          <p:nvPr/>
        </p:nvSpPr>
        <p:spPr>
          <a:xfrm>
            <a:off x="284513" y="1598688"/>
            <a:ext cx="4908900" cy="230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In </a:t>
            </a:r>
            <a:r>
              <a:rPr b="1" lang="en" sz="2200">
                <a:solidFill>
                  <a:srgbClr val="5EA5E5"/>
                </a:solidFill>
                <a:latin typeface="Courier New"/>
                <a:ea typeface="Courier New"/>
                <a:cs typeface="Courier New"/>
                <a:sym typeface="Courier New"/>
              </a:rPr>
              <a:t>style.css</a:t>
            </a:r>
            <a:r>
              <a:rPr b="1"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these styles are applied to all elements that have the </a:t>
            </a:r>
            <a:r>
              <a:rPr lang="en" sz="2200">
                <a:solidFill>
                  <a:schemeClr val="dk1"/>
                </a:solidFill>
                <a:latin typeface="Courier New"/>
                <a:ea typeface="Courier New"/>
                <a:cs typeface="Courier New"/>
                <a:sym typeface="Courier New"/>
              </a:rPr>
              <a:t>"logo"</a:t>
            </a:r>
            <a:r>
              <a:rPr lang="en" sz="2200">
                <a:solidFill>
                  <a:schemeClr val="dk1"/>
                </a:solidFill>
                <a:latin typeface="Open Sans"/>
                <a:ea typeface="Open Sans"/>
                <a:cs typeface="Open Sans"/>
                <a:sym typeface="Open Sans"/>
              </a:rPr>
              <a:t> class. Class selectors are more specific than tag selectors, so they will override tag selectors. </a:t>
            </a:r>
            <a:endParaRPr sz="2200">
              <a:solidFill>
                <a:schemeClr val="dk1"/>
              </a:solidFill>
              <a:latin typeface="Open Sans"/>
              <a:ea typeface="Open Sans"/>
              <a:cs typeface="Open Sans"/>
              <a:sym typeface="Open Sans"/>
            </a:endParaRPr>
          </a:p>
        </p:txBody>
      </p:sp>
      <p:sp>
        <p:nvSpPr>
          <p:cNvPr id="808" name="Google Shape;808;p90"/>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CSS Class Selector</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91"/>
          <p:cNvSpPr txBox="1"/>
          <p:nvPr/>
        </p:nvSpPr>
        <p:spPr>
          <a:xfrm>
            <a:off x="329100" y="1416050"/>
            <a:ext cx="8485800" cy="2444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Return to </a:t>
            </a:r>
            <a:r>
              <a:rPr b="1" lang="en" sz="2200">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 CSS rule set that will style elements with the class </a:t>
            </a:r>
            <a:r>
              <a:rPr lang="en" sz="2200">
                <a:solidFill>
                  <a:schemeClr val="dk1"/>
                </a:solidFill>
                <a:latin typeface="Consolas"/>
                <a:ea typeface="Consolas"/>
                <a:cs typeface="Consolas"/>
                <a:sym typeface="Consolas"/>
              </a:rPr>
              <a:t>main</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Add the following code inside of that rule set. </a:t>
            </a:r>
            <a:endParaRPr sz="2200">
              <a:solidFill>
                <a:schemeClr val="dk1"/>
              </a:solidFill>
              <a:latin typeface="Open Sans"/>
              <a:ea typeface="Open Sans"/>
              <a:cs typeface="Open Sans"/>
              <a:sym typeface="Open Sans"/>
            </a:endParaRPr>
          </a:p>
        </p:txBody>
      </p:sp>
      <p:sp>
        <p:nvSpPr>
          <p:cNvPr id="814" name="Google Shape;814;p91"/>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V</a:t>
            </a:r>
            <a:endParaRPr sz="3000"/>
          </a:p>
        </p:txBody>
      </p:sp>
      <p:pic>
        <p:nvPicPr>
          <p:cNvPr id="815" name="Google Shape;815;p91"/>
          <p:cNvPicPr preferRelativeResize="0"/>
          <p:nvPr/>
        </p:nvPicPr>
        <p:blipFill rotWithShape="1">
          <a:blip r:embed="rId3">
            <a:alphaModFix/>
          </a:blip>
          <a:srcRect b="15476" l="0" r="0" t="0"/>
          <a:stretch/>
        </p:blipFill>
        <p:spPr>
          <a:xfrm>
            <a:off x="998013" y="3675783"/>
            <a:ext cx="7148026" cy="1901742"/>
          </a:xfrm>
          <a:prstGeom prst="rect">
            <a:avLst/>
          </a:prstGeom>
          <a:noFill/>
          <a:ln cap="flat" cmpd="sng" w="19050">
            <a:solidFill>
              <a:srgbClr val="000000"/>
            </a:solidFill>
            <a:prstDash val="solid"/>
            <a:round/>
            <a:headEnd len="sm" w="sm" type="none"/>
            <a:tailEnd len="sm" w="sm" type="none"/>
          </a:ln>
        </p:spPr>
      </p:pic>
      <p:sp>
        <p:nvSpPr>
          <p:cNvPr id="816" name="Google Shape;816;p9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92"/>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822" name="Google Shape;822;p92"/>
          <p:cNvSpPr txBox="1"/>
          <p:nvPr>
            <p:ph idx="1" type="body"/>
          </p:nvPr>
        </p:nvSpPr>
        <p:spPr>
          <a:xfrm>
            <a:off x="253350" y="1903475"/>
            <a:ext cx="4263300" cy="429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5EA5E5"/>
                </a:solidFill>
                <a:latin typeface="Courier New"/>
                <a:ea typeface="Courier New"/>
                <a:cs typeface="Courier New"/>
                <a:sym typeface="Courier New"/>
              </a:rPr>
              <a:t>display</a:t>
            </a:r>
            <a:r>
              <a:rPr lang="en" sz="2000"/>
              <a:t> – a CSS property  that determines how an element should take up space on a page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000">
                <a:solidFill>
                  <a:srgbClr val="5EA5E5"/>
                </a:solidFill>
                <a:latin typeface="Courier New"/>
                <a:ea typeface="Courier New"/>
                <a:cs typeface="Courier New"/>
                <a:sym typeface="Courier New"/>
              </a:rPr>
              <a:t>flex</a:t>
            </a:r>
            <a:r>
              <a:rPr lang="en" sz="2000"/>
              <a:t> – one possible value for the display property. Usually, each HTML element is displayed on its own line. When using flex, each element squeezes next to the one before it.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sp>
        <p:nvSpPr>
          <p:cNvPr id="823" name="Google Shape;823;p92"/>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24" name="Google Shape;824;p92"/>
          <p:cNvSpPr txBox="1"/>
          <p:nvPr>
            <p:ph idx="1" type="body"/>
          </p:nvPr>
        </p:nvSpPr>
        <p:spPr>
          <a:xfrm>
            <a:off x="4627350" y="1903475"/>
            <a:ext cx="4263300" cy="429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5EA5E5"/>
                </a:solidFill>
                <a:latin typeface="Courier New"/>
                <a:ea typeface="Courier New"/>
                <a:cs typeface="Courier New"/>
                <a:sym typeface="Courier New"/>
              </a:rPr>
              <a:t>justify-content</a:t>
            </a:r>
            <a:r>
              <a:rPr lang="en" sz="2000">
                <a:solidFill>
                  <a:schemeClr val="dk1"/>
                </a:solidFill>
              </a:rPr>
              <a:t> - a CSS property tells the browser how much space should be between elements on the same line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000">
                <a:solidFill>
                  <a:srgbClr val="5EA5E5"/>
                </a:solidFill>
                <a:latin typeface="Courier New"/>
                <a:ea typeface="Courier New"/>
                <a:cs typeface="Courier New"/>
                <a:sym typeface="Courier New"/>
              </a:rPr>
              <a:t>space-around</a:t>
            </a:r>
            <a:r>
              <a:rPr b="1" lang="en" sz="2000">
                <a:solidFill>
                  <a:schemeClr val="dk1"/>
                </a:solidFill>
                <a:latin typeface="Courier New"/>
                <a:ea typeface="Courier New"/>
                <a:cs typeface="Courier New"/>
                <a:sym typeface="Courier New"/>
              </a:rPr>
              <a:t> - </a:t>
            </a:r>
            <a:r>
              <a:rPr lang="en" sz="2000">
                <a:solidFill>
                  <a:schemeClr val="dk1"/>
                </a:solidFill>
              </a:rPr>
              <a:t>a value for the justify-content property that puts equal space around all elements</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93"/>
          <p:cNvSpPr txBox="1"/>
          <p:nvPr>
            <p:ph type="title"/>
          </p:nvPr>
        </p:nvSpPr>
        <p:spPr>
          <a:xfrm>
            <a:off x="900875" y="647750"/>
            <a:ext cx="7340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Review</a:t>
            </a:r>
            <a:endParaRPr sz="3000"/>
          </a:p>
        </p:txBody>
      </p:sp>
      <p:sp>
        <p:nvSpPr>
          <p:cNvPr id="830" name="Google Shape;830;p93"/>
          <p:cNvSpPr txBox="1"/>
          <p:nvPr>
            <p:ph idx="1" type="body"/>
          </p:nvPr>
        </p:nvSpPr>
        <p:spPr>
          <a:xfrm>
            <a:off x="658650" y="2054600"/>
            <a:ext cx="4263300" cy="429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height</a:t>
            </a:r>
            <a:r>
              <a:rPr lang="en" sz="2000"/>
              <a:t> – a CSS property  that specifies how tall an element should be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b="1" lang="en" sz="2400">
                <a:solidFill>
                  <a:srgbClr val="5EA5E5"/>
                </a:solidFill>
                <a:latin typeface="Courier New"/>
                <a:ea typeface="Courier New"/>
                <a:cs typeface="Courier New"/>
                <a:sym typeface="Courier New"/>
              </a:rPr>
              <a:t>70 vh</a:t>
            </a:r>
            <a:r>
              <a:rPr lang="en" sz="2000"/>
              <a:t> – vh means view height. 70 view height means 70% of how tall the user's  browser window is. This means: "Make the main section of this website 70% as tall as the user's browser."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sp>
        <p:nvSpPr>
          <p:cNvPr id="831" name="Google Shape;831;p93"/>
          <p:cNvSpPr txBox="1"/>
          <p:nvPr>
            <p:ph idx="12" type="sldNum"/>
          </p:nvPr>
        </p:nvSpPr>
        <p:spPr>
          <a:xfrm>
            <a:off x="8576625" y="6428300"/>
            <a:ext cx="5673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32" name="Google Shape;832;p93"/>
          <p:cNvPicPr preferRelativeResize="0"/>
          <p:nvPr/>
        </p:nvPicPr>
        <p:blipFill>
          <a:blip r:embed="rId3">
            <a:alphaModFix/>
          </a:blip>
          <a:stretch>
            <a:fillRect/>
          </a:stretch>
        </p:blipFill>
        <p:spPr>
          <a:xfrm>
            <a:off x="5627850" y="2438700"/>
            <a:ext cx="2857500" cy="2857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94"/>
          <p:cNvSpPr txBox="1"/>
          <p:nvPr/>
        </p:nvSpPr>
        <p:spPr>
          <a:xfrm>
            <a:off x="329100" y="1416050"/>
            <a:ext cx="8485800" cy="143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Look at your page again! </a:t>
            </a:r>
            <a:endParaRPr sz="2200">
              <a:solidFill>
                <a:schemeClr val="dk1"/>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000">
                <a:solidFill>
                  <a:schemeClr val="dk1"/>
                </a:solidFill>
                <a:latin typeface="Open Sans"/>
                <a:ea typeface="Open Sans"/>
                <a:cs typeface="Open Sans"/>
                <a:sym typeface="Open Sans"/>
              </a:rPr>
              <a:t>We want to set the dimensions of the left and right sections next. </a:t>
            </a:r>
            <a:endParaRPr sz="2000">
              <a:solidFill>
                <a:schemeClr val="dk1"/>
              </a:solidFill>
              <a:latin typeface="Open Sans"/>
              <a:ea typeface="Open Sans"/>
              <a:cs typeface="Open Sans"/>
              <a:sym typeface="Open Sans"/>
            </a:endParaRPr>
          </a:p>
        </p:txBody>
      </p:sp>
      <p:sp>
        <p:nvSpPr>
          <p:cNvPr id="838" name="Google Shape;838;p94"/>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VI</a:t>
            </a:r>
            <a:endParaRPr sz="3000"/>
          </a:p>
        </p:txBody>
      </p:sp>
      <p:pic>
        <p:nvPicPr>
          <p:cNvPr id="839" name="Google Shape;839;p94"/>
          <p:cNvPicPr preferRelativeResize="0"/>
          <p:nvPr/>
        </p:nvPicPr>
        <p:blipFill>
          <a:blip r:embed="rId3">
            <a:alphaModFix/>
          </a:blip>
          <a:stretch>
            <a:fillRect/>
          </a:stretch>
        </p:blipFill>
        <p:spPr>
          <a:xfrm>
            <a:off x="1022050" y="2728625"/>
            <a:ext cx="7099898" cy="3793799"/>
          </a:xfrm>
          <a:prstGeom prst="rect">
            <a:avLst/>
          </a:prstGeom>
          <a:noFill/>
          <a:ln cap="flat" cmpd="sng" w="19050">
            <a:solidFill>
              <a:srgbClr val="000000"/>
            </a:solidFill>
            <a:prstDash val="solid"/>
            <a:round/>
            <a:headEnd len="sm" w="sm" type="none"/>
            <a:tailEnd len="sm" w="sm" type="none"/>
          </a:ln>
        </p:spPr>
      </p:pic>
      <p:sp>
        <p:nvSpPr>
          <p:cNvPr id="840" name="Google Shape;840;p9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95"/>
          <p:cNvSpPr txBox="1"/>
          <p:nvPr/>
        </p:nvSpPr>
        <p:spPr>
          <a:xfrm>
            <a:off x="329100" y="1416050"/>
            <a:ext cx="8485800" cy="1819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b="1" lang="en" sz="2200">
                <a:solidFill>
                  <a:srgbClr val="5EA5E5"/>
                </a:solidFill>
                <a:latin typeface="Courier New"/>
                <a:ea typeface="Courier New"/>
                <a:cs typeface="Courier New"/>
                <a:sym typeface="Courier New"/>
              </a:rPr>
              <a:t>index.html</a:t>
            </a:r>
            <a:r>
              <a:rPr lang="en" sz="2200">
                <a:solidFill>
                  <a:schemeClr val="dk1"/>
                </a:solidFill>
                <a:latin typeface="Courier New"/>
                <a:ea typeface="Courier New"/>
                <a:cs typeface="Courier New"/>
                <a:sym typeface="Courier New"/>
              </a:rPr>
              <a:t>.</a:t>
            </a:r>
            <a:r>
              <a:rPr lang="en" sz="2200">
                <a:solidFill>
                  <a:schemeClr val="dk1"/>
                </a:solidFill>
                <a:latin typeface="Open Sans"/>
                <a:ea typeface="Open Sans"/>
                <a:cs typeface="Open Sans"/>
                <a:sym typeface="Open Sans"/>
              </a:rPr>
              <a:t> Add the class "</a:t>
            </a:r>
            <a:r>
              <a:rPr lang="en" sz="2200">
                <a:solidFill>
                  <a:schemeClr val="dk1"/>
                </a:solidFill>
                <a:latin typeface="Consolas"/>
                <a:ea typeface="Consolas"/>
                <a:cs typeface="Consolas"/>
                <a:sym typeface="Consolas"/>
              </a:rPr>
              <a:t>left"</a:t>
            </a:r>
            <a:r>
              <a:rPr lang="en" sz="2200">
                <a:solidFill>
                  <a:schemeClr val="dk1"/>
                </a:solidFill>
                <a:latin typeface="Open Sans"/>
                <a:ea typeface="Open Sans"/>
                <a:cs typeface="Open Sans"/>
                <a:sym typeface="Open Sans"/>
              </a:rPr>
              <a:t> to the div around the </a:t>
            </a:r>
            <a:r>
              <a:rPr b="1" lang="en" sz="2200">
                <a:solidFill>
                  <a:srgbClr val="5EA5E5"/>
                </a:solidFill>
                <a:latin typeface="Open Sans"/>
                <a:ea typeface="Open Sans"/>
                <a:cs typeface="Open Sans"/>
                <a:sym typeface="Open Sans"/>
              </a:rPr>
              <a:t>about</a:t>
            </a:r>
            <a:r>
              <a:rPr lang="en" sz="2200">
                <a:solidFill>
                  <a:schemeClr val="dk1"/>
                </a:solidFill>
                <a:latin typeface="Open Sans"/>
                <a:ea typeface="Open Sans"/>
                <a:cs typeface="Open Sans"/>
                <a:sym typeface="Open Sans"/>
              </a:rPr>
              <a:t> section. Add the class </a:t>
            </a:r>
            <a:r>
              <a:rPr lang="en" sz="2200">
                <a:solidFill>
                  <a:schemeClr val="dk1"/>
                </a:solidFill>
                <a:latin typeface="Consolas"/>
                <a:ea typeface="Consolas"/>
                <a:cs typeface="Consolas"/>
                <a:sym typeface="Consolas"/>
              </a:rPr>
              <a:t>"right"</a:t>
            </a:r>
            <a:r>
              <a:rPr lang="en" sz="2200">
                <a:solidFill>
                  <a:schemeClr val="dk1"/>
                </a:solidFill>
                <a:latin typeface="Open Sans"/>
                <a:ea typeface="Open Sans"/>
                <a:cs typeface="Open Sans"/>
                <a:sym typeface="Open Sans"/>
              </a:rPr>
              <a:t> to the div around the </a:t>
            </a:r>
            <a:r>
              <a:rPr b="1" lang="en" sz="2200">
                <a:solidFill>
                  <a:srgbClr val="5EA5E5"/>
                </a:solidFill>
                <a:latin typeface="Open Sans"/>
                <a:ea typeface="Open Sans"/>
                <a:cs typeface="Open Sans"/>
                <a:sym typeface="Open Sans"/>
              </a:rPr>
              <a:t>projects</a:t>
            </a:r>
            <a:r>
              <a:rPr lang="en" sz="2200">
                <a:solidFill>
                  <a:schemeClr val="dk1"/>
                </a:solidFill>
                <a:latin typeface="Open Sans"/>
                <a:ea typeface="Open Sans"/>
                <a:cs typeface="Open Sans"/>
                <a:sym typeface="Open Sans"/>
              </a:rPr>
              <a:t> section. This will allow us to style them. </a:t>
            </a:r>
            <a:endParaRPr sz="2200">
              <a:solidFill>
                <a:schemeClr val="dk1"/>
              </a:solidFill>
              <a:latin typeface="Open Sans"/>
              <a:ea typeface="Open Sans"/>
              <a:cs typeface="Open Sans"/>
              <a:sym typeface="Open Sans"/>
            </a:endParaRPr>
          </a:p>
        </p:txBody>
      </p:sp>
      <p:sp>
        <p:nvSpPr>
          <p:cNvPr id="846" name="Google Shape;846;p95"/>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VII</a:t>
            </a:r>
            <a:endParaRPr sz="3000"/>
          </a:p>
        </p:txBody>
      </p:sp>
      <p:pic>
        <p:nvPicPr>
          <p:cNvPr id="847" name="Google Shape;847;p95"/>
          <p:cNvPicPr preferRelativeResize="0"/>
          <p:nvPr/>
        </p:nvPicPr>
        <p:blipFill rotWithShape="1">
          <a:blip r:embed="rId3">
            <a:alphaModFix/>
          </a:blip>
          <a:srcRect b="0" l="0" r="11660" t="0"/>
          <a:stretch/>
        </p:blipFill>
        <p:spPr>
          <a:xfrm>
            <a:off x="1969425" y="2987575"/>
            <a:ext cx="5205150" cy="1707292"/>
          </a:xfrm>
          <a:prstGeom prst="rect">
            <a:avLst/>
          </a:prstGeom>
          <a:noFill/>
          <a:ln cap="flat" cmpd="sng" w="19050">
            <a:solidFill>
              <a:srgbClr val="000000"/>
            </a:solidFill>
            <a:prstDash val="solid"/>
            <a:round/>
            <a:headEnd len="sm" w="sm" type="none"/>
            <a:tailEnd len="sm" w="sm" type="none"/>
          </a:ln>
        </p:spPr>
      </p:pic>
      <p:pic>
        <p:nvPicPr>
          <p:cNvPr id="848" name="Google Shape;848;p95"/>
          <p:cNvPicPr preferRelativeResize="0"/>
          <p:nvPr/>
        </p:nvPicPr>
        <p:blipFill>
          <a:blip r:embed="rId4">
            <a:alphaModFix/>
          </a:blip>
          <a:stretch>
            <a:fillRect/>
          </a:stretch>
        </p:blipFill>
        <p:spPr>
          <a:xfrm>
            <a:off x="1969430" y="4837933"/>
            <a:ext cx="5205141" cy="1707292"/>
          </a:xfrm>
          <a:prstGeom prst="rect">
            <a:avLst/>
          </a:prstGeom>
          <a:noFill/>
          <a:ln cap="flat" cmpd="sng" w="19050">
            <a:solidFill>
              <a:srgbClr val="000000"/>
            </a:solidFill>
            <a:prstDash val="solid"/>
            <a:round/>
            <a:headEnd len="sm" w="sm" type="none"/>
            <a:tailEnd len="sm" w="sm" type="none"/>
          </a:ln>
        </p:spPr>
      </p:pic>
      <p:sp>
        <p:nvSpPr>
          <p:cNvPr id="849" name="Google Shape;849;p9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6"/>
          <p:cNvSpPr txBox="1"/>
          <p:nvPr/>
        </p:nvSpPr>
        <p:spPr>
          <a:xfrm>
            <a:off x="329100" y="1462750"/>
            <a:ext cx="8485800" cy="2174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Return to </a:t>
            </a:r>
            <a:r>
              <a:rPr b="1" lang="en" sz="2200">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 CSS rule set to style elements with left or right.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Set the width property of elements with the class left or right to 46 vw. </a:t>
            </a:r>
            <a:endParaRPr sz="2200">
              <a:solidFill>
                <a:schemeClr val="dk1"/>
              </a:solidFill>
              <a:latin typeface="Open Sans"/>
              <a:ea typeface="Open Sans"/>
              <a:cs typeface="Open Sans"/>
              <a:sym typeface="Open Sans"/>
            </a:endParaRPr>
          </a:p>
        </p:txBody>
      </p:sp>
      <p:sp>
        <p:nvSpPr>
          <p:cNvPr id="855" name="Google Shape;855;p96"/>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Add Some Structure VIII</a:t>
            </a:r>
            <a:endParaRPr sz="3000"/>
          </a:p>
        </p:txBody>
      </p:sp>
      <p:pic>
        <p:nvPicPr>
          <p:cNvPr id="856" name="Google Shape;856;p96"/>
          <p:cNvPicPr preferRelativeResize="0"/>
          <p:nvPr/>
        </p:nvPicPr>
        <p:blipFill>
          <a:blip r:embed="rId3">
            <a:alphaModFix/>
          </a:blip>
          <a:stretch>
            <a:fillRect/>
          </a:stretch>
        </p:blipFill>
        <p:spPr>
          <a:xfrm>
            <a:off x="1908663" y="3977475"/>
            <a:ext cx="5326675" cy="1986225"/>
          </a:xfrm>
          <a:prstGeom prst="rect">
            <a:avLst/>
          </a:prstGeom>
          <a:noFill/>
          <a:ln cap="flat" cmpd="sng" w="19050">
            <a:solidFill>
              <a:srgbClr val="000000"/>
            </a:solidFill>
            <a:prstDash val="solid"/>
            <a:round/>
            <a:headEnd len="sm" w="sm" type="none"/>
            <a:tailEnd len="sm" w="sm" type="none"/>
          </a:ln>
        </p:spPr>
      </p:pic>
      <p:sp>
        <p:nvSpPr>
          <p:cNvPr id="857" name="Google Shape;857;p9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97"/>
          <p:cNvSpPr txBox="1"/>
          <p:nvPr/>
        </p:nvSpPr>
        <p:spPr>
          <a:xfrm>
            <a:off x="329100" y="1416050"/>
            <a:ext cx="8485800" cy="2802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CSS rule set to style your </a:t>
            </a:r>
            <a:r>
              <a:rPr b="1" lang="en" sz="2200">
                <a:solidFill>
                  <a:schemeClr val="dk1"/>
                </a:solidFill>
                <a:latin typeface="Consolas"/>
                <a:ea typeface="Consolas"/>
                <a:cs typeface="Consolas"/>
                <a:sym typeface="Consolas"/>
              </a:rPr>
              <a:t>&lt;img&gt;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Set the </a:t>
            </a:r>
            <a:r>
              <a:rPr lang="en" sz="2200">
                <a:solidFill>
                  <a:schemeClr val="dk1"/>
                </a:solidFill>
                <a:latin typeface="Consolas"/>
                <a:ea typeface="Consolas"/>
                <a:cs typeface="Consolas"/>
                <a:sym typeface="Consolas"/>
              </a:rPr>
              <a:t>height</a:t>
            </a:r>
            <a:r>
              <a:rPr lang="en" sz="2200">
                <a:solidFill>
                  <a:schemeClr val="dk1"/>
                </a:solidFill>
                <a:latin typeface="Open Sans"/>
                <a:ea typeface="Open Sans"/>
                <a:cs typeface="Open Sans"/>
                <a:sym typeface="Open Sans"/>
              </a:rPr>
              <a:t> of your image to </a:t>
            </a:r>
            <a:r>
              <a:rPr lang="en" sz="2200">
                <a:solidFill>
                  <a:schemeClr val="dk1"/>
                </a:solidFill>
                <a:latin typeface="Consolas"/>
                <a:ea typeface="Consolas"/>
                <a:cs typeface="Consolas"/>
                <a:sym typeface="Consolas"/>
              </a:rPr>
              <a:t>40vh</a:t>
            </a:r>
            <a:r>
              <a:rPr lang="en" sz="2200">
                <a:solidFill>
                  <a:schemeClr val="dk1"/>
                </a:solidFill>
                <a:latin typeface="Open Sans"/>
                <a:ea typeface="Open Sans"/>
                <a:cs typeface="Open Sans"/>
                <a:sym typeface="Open Sans"/>
              </a:rPr>
              <a:t> and the </a:t>
            </a:r>
            <a:r>
              <a:rPr lang="en" sz="2200">
                <a:solidFill>
                  <a:schemeClr val="dk1"/>
                </a:solidFill>
                <a:latin typeface="Consolas"/>
                <a:ea typeface="Consolas"/>
                <a:cs typeface="Consolas"/>
                <a:sym typeface="Consolas"/>
              </a:rPr>
              <a:t>width</a:t>
            </a:r>
            <a:r>
              <a:rPr lang="en" sz="2200">
                <a:solidFill>
                  <a:schemeClr val="dk1"/>
                </a:solidFill>
                <a:latin typeface="Open Sans"/>
                <a:ea typeface="Open Sans"/>
                <a:cs typeface="Open Sans"/>
                <a:sym typeface="Open Sans"/>
              </a:rPr>
              <a:t> to </a:t>
            </a:r>
            <a:r>
              <a:rPr lang="en" sz="2200">
                <a:solidFill>
                  <a:schemeClr val="dk1"/>
                </a:solidFill>
                <a:latin typeface="Consolas"/>
                <a:ea typeface="Consolas"/>
                <a:cs typeface="Consolas"/>
                <a:sym typeface="Consolas"/>
              </a:rPr>
              <a:t>auto</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This line of code will create space around your image: </a:t>
            </a:r>
            <a:r>
              <a:rPr lang="en" sz="2200">
                <a:solidFill>
                  <a:schemeClr val="dk1"/>
                </a:solidFill>
                <a:latin typeface="Consolas"/>
                <a:ea typeface="Consolas"/>
                <a:cs typeface="Consolas"/>
                <a:sym typeface="Consolas"/>
              </a:rPr>
              <a:t>margin: 3vh 0;</a:t>
            </a:r>
            <a:endParaRPr sz="220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None/>
            </a:pPr>
            <a:br>
              <a:rPr lang="en">
                <a:solidFill>
                  <a:schemeClr val="dk1"/>
                </a:solidFill>
                <a:latin typeface="Open Sans"/>
                <a:ea typeface="Open Sans"/>
                <a:cs typeface="Open Sans"/>
                <a:sym typeface="Open Sans"/>
              </a:rPr>
            </a:br>
            <a:r>
              <a:rPr b="1" lang="en" sz="2200">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This will make the Glitch fish huge. You can delete it.  </a:t>
            </a:r>
            <a:endParaRPr sz="2200">
              <a:solidFill>
                <a:schemeClr val="dk1"/>
              </a:solidFill>
              <a:latin typeface="Open Sans"/>
              <a:ea typeface="Open Sans"/>
              <a:cs typeface="Open Sans"/>
              <a:sym typeface="Open Sans"/>
            </a:endParaRPr>
          </a:p>
        </p:txBody>
      </p:sp>
      <p:sp>
        <p:nvSpPr>
          <p:cNvPr id="863" name="Google Shape;863;p97"/>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Resize Your Image </a:t>
            </a:r>
            <a:r>
              <a:rPr lang="en" sz="3000">
                <a:solidFill>
                  <a:schemeClr val="dk1"/>
                </a:solidFill>
              </a:rPr>
              <a:t>I</a:t>
            </a:r>
            <a:endParaRPr sz="3000"/>
          </a:p>
        </p:txBody>
      </p:sp>
      <p:pic>
        <p:nvPicPr>
          <p:cNvPr id="864" name="Google Shape;864;p97"/>
          <p:cNvPicPr preferRelativeResize="0"/>
          <p:nvPr/>
        </p:nvPicPr>
        <p:blipFill rotWithShape="1">
          <a:blip r:embed="rId3">
            <a:alphaModFix/>
          </a:blip>
          <a:srcRect b="6812" l="0" r="0" t="0"/>
          <a:stretch/>
        </p:blipFill>
        <p:spPr>
          <a:xfrm>
            <a:off x="2242700" y="4246175"/>
            <a:ext cx="4658600" cy="2147300"/>
          </a:xfrm>
          <a:prstGeom prst="rect">
            <a:avLst/>
          </a:prstGeom>
          <a:noFill/>
          <a:ln cap="flat" cmpd="sng" w="19050">
            <a:solidFill>
              <a:srgbClr val="000000"/>
            </a:solidFill>
            <a:prstDash val="solid"/>
            <a:round/>
            <a:headEnd len="sm" w="sm" type="none"/>
            <a:tailEnd len="sm" w="sm" type="none"/>
          </a:ln>
        </p:spPr>
      </p:pic>
      <p:sp>
        <p:nvSpPr>
          <p:cNvPr id="865" name="Google Shape;865;p9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we building today? </a:t>
            </a:r>
            <a:endParaRPr sz="3000"/>
          </a:p>
        </p:txBody>
      </p:sp>
      <p:sp>
        <p:nvSpPr>
          <p:cNvPr id="195" name="Google Shape;195;p26"/>
          <p:cNvSpPr txBox="1"/>
          <p:nvPr/>
        </p:nvSpPr>
        <p:spPr>
          <a:xfrm>
            <a:off x="841500" y="1117574"/>
            <a:ext cx="7461000" cy="10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To preview the what you'll be building, go to this URL:</a:t>
            </a:r>
            <a:endParaRPr sz="2200">
              <a:solidFill>
                <a:schemeClr val="dk1"/>
              </a:solidFill>
              <a:latin typeface="Open Sans"/>
              <a:ea typeface="Open Sans"/>
              <a:cs typeface="Open Sans"/>
              <a:sym typeface="Open Sans"/>
            </a:endParaRPr>
          </a:p>
        </p:txBody>
      </p:sp>
      <p:pic>
        <p:nvPicPr>
          <p:cNvPr id="196" name="Google Shape;196;p26"/>
          <p:cNvPicPr preferRelativeResize="0"/>
          <p:nvPr/>
        </p:nvPicPr>
        <p:blipFill>
          <a:blip r:embed="rId3">
            <a:alphaModFix/>
          </a:blip>
          <a:stretch>
            <a:fillRect/>
          </a:stretch>
        </p:blipFill>
        <p:spPr>
          <a:xfrm>
            <a:off x="1049213" y="2771350"/>
            <a:ext cx="7045576" cy="3884250"/>
          </a:xfrm>
          <a:prstGeom prst="rect">
            <a:avLst/>
          </a:prstGeom>
          <a:noFill/>
          <a:ln cap="flat" cmpd="sng" w="19050">
            <a:solidFill>
              <a:srgbClr val="000000"/>
            </a:solidFill>
            <a:prstDash val="solid"/>
            <a:round/>
            <a:headEnd len="sm" w="sm" type="none"/>
            <a:tailEnd len="sm" w="sm" type="none"/>
          </a:ln>
        </p:spPr>
      </p:pic>
      <p:sp>
        <p:nvSpPr>
          <p:cNvPr id="197" name="Google Shape;197;p26"/>
          <p:cNvSpPr/>
          <p:nvPr/>
        </p:nvSpPr>
        <p:spPr>
          <a:xfrm>
            <a:off x="1752900" y="1921500"/>
            <a:ext cx="5638200" cy="6711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mlhlocal.host/first-website</a:t>
            </a:r>
            <a:endParaRPr sz="2400"/>
          </a:p>
        </p:txBody>
      </p:sp>
      <p:sp>
        <p:nvSpPr>
          <p:cNvPr id="198" name="Google Shape;198;p2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98"/>
          <p:cNvSpPr txBox="1"/>
          <p:nvPr/>
        </p:nvSpPr>
        <p:spPr>
          <a:xfrm>
            <a:off x="329100" y="1408098"/>
            <a:ext cx="8485800" cy="12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Look at your page! That's it! You're all done! </a:t>
            </a:r>
            <a:endParaRPr sz="2200">
              <a:solidFill>
                <a:schemeClr val="dk1"/>
              </a:solidFill>
              <a:latin typeface="Open Sans"/>
              <a:ea typeface="Open Sans"/>
              <a:cs typeface="Open Sans"/>
              <a:sym typeface="Open Sans"/>
            </a:endParaRPr>
          </a:p>
        </p:txBody>
      </p:sp>
      <p:sp>
        <p:nvSpPr>
          <p:cNvPr id="871" name="Google Shape;871;p98"/>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Resize Your Image</a:t>
            </a:r>
            <a:r>
              <a:rPr lang="en" sz="3000">
                <a:solidFill>
                  <a:schemeClr val="dk1"/>
                </a:solidFill>
              </a:rPr>
              <a:t> II</a:t>
            </a:r>
            <a:endParaRPr sz="3000"/>
          </a:p>
        </p:txBody>
      </p:sp>
      <p:pic>
        <p:nvPicPr>
          <p:cNvPr id="872" name="Google Shape;872;p98"/>
          <p:cNvPicPr preferRelativeResize="0"/>
          <p:nvPr/>
        </p:nvPicPr>
        <p:blipFill>
          <a:blip r:embed="rId3">
            <a:alphaModFix/>
          </a:blip>
          <a:stretch>
            <a:fillRect/>
          </a:stretch>
        </p:blipFill>
        <p:spPr>
          <a:xfrm>
            <a:off x="530699" y="2275294"/>
            <a:ext cx="8082599" cy="4224104"/>
          </a:xfrm>
          <a:prstGeom prst="rect">
            <a:avLst/>
          </a:prstGeom>
          <a:noFill/>
          <a:ln cap="flat" cmpd="sng" w="19050">
            <a:solidFill>
              <a:srgbClr val="000000"/>
            </a:solidFill>
            <a:prstDash val="solid"/>
            <a:round/>
            <a:headEnd len="sm" w="sm" type="none"/>
            <a:tailEnd len="sm" w="sm" type="none"/>
          </a:ln>
        </p:spPr>
      </p:pic>
      <p:sp>
        <p:nvSpPr>
          <p:cNvPr id="873" name="Google Shape;873;p9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9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9" name="Google Shape;879;p99"/>
          <p:cNvSpPr txBox="1"/>
          <p:nvPr/>
        </p:nvSpPr>
        <p:spPr>
          <a:xfrm>
            <a:off x="288950" y="2692075"/>
            <a:ext cx="4211400" cy="4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Courier New"/>
                <a:ea typeface="Courier New"/>
                <a:cs typeface="Courier New"/>
                <a:sym typeface="Courier New"/>
              </a:rPr>
              <a:t>display</a:t>
            </a:r>
            <a:endParaRPr b="1" sz="2200">
              <a:solidFill>
                <a:srgbClr val="5EA5E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sz="1800">
                <a:latin typeface="Open Sans"/>
                <a:ea typeface="Open Sans"/>
                <a:cs typeface="Open Sans"/>
                <a:sym typeface="Open Sans"/>
              </a:rPr>
              <a:t>Used to position elements. </a:t>
            </a:r>
            <a:r>
              <a:rPr lang="en" sz="1800">
                <a:latin typeface="Open Sans"/>
                <a:ea typeface="Open Sans"/>
                <a:cs typeface="Open Sans"/>
                <a:sym typeface="Open Sans"/>
              </a:rPr>
              <a:t> Values used in this project include: </a:t>
            </a:r>
            <a:r>
              <a:rPr lang="en" sz="1800">
                <a:latin typeface="Courier New"/>
                <a:ea typeface="Courier New"/>
                <a:cs typeface="Courier New"/>
                <a:sym typeface="Courier New"/>
              </a:rPr>
              <a:t>flex</a:t>
            </a:r>
            <a:r>
              <a:rPr lang="en" sz="1800">
                <a:latin typeface="Open Sans"/>
                <a:ea typeface="Open Sans"/>
                <a:cs typeface="Open Sans"/>
                <a:sym typeface="Open Sans"/>
              </a:rPr>
              <a:t>. </a:t>
            </a:r>
            <a:br>
              <a:rPr lang="en" sz="1800">
                <a:latin typeface="Open Sans"/>
                <a:ea typeface="Open Sans"/>
                <a:cs typeface="Open Sans"/>
                <a:sym typeface="Open Sans"/>
              </a:rPr>
            </a:br>
            <a:endParaRPr sz="2500">
              <a:latin typeface="Open Sans"/>
              <a:ea typeface="Open Sans"/>
              <a:cs typeface="Open Sans"/>
              <a:sym typeface="Open Sans"/>
            </a:endParaRPr>
          </a:p>
          <a:p>
            <a:pPr indent="0" lvl="0" marL="0" rtl="0" algn="l">
              <a:lnSpc>
                <a:spcPct val="115000"/>
              </a:lnSpc>
              <a:spcBef>
                <a:spcPts val="1000"/>
              </a:spcBef>
              <a:spcAft>
                <a:spcPts val="0"/>
              </a:spcAft>
              <a:buNone/>
            </a:pPr>
            <a:r>
              <a:rPr b="1" lang="en" sz="2200">
                <a:solidFill>
                  <a:srgbClr val="5EA5E5"/>
                </a:solidFill>
                <a:latin typeface="Courier New"/>
                <a:ea typeface="Courier New"/>
                <a:cs typeface="Courier New"/>
                <a:sym typeface="Courier New"/>
              </a:rPr>
              <a:t>height</a:t>
            </a:r>
            <a:endParaRPr b="1" sz="2200">
              <a:solidFill>
                <a:srgbClr val="5EA5E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sz="1800">
                <a:solidFill>
                  <a:schemeClr val="dk1"/>
                </a:solidFill>
                <a:latin typeface="Open Sans"/>
                <a:ea typeface="Open Sans"/>
                <a:cs typeface="Open Sans"/>
                <a:sym typeface="Open Sans"/>
              </a:rPr>
              <a:t>Used to specify the height of an element.  Values used in this project vary, and are sized with </a:t>
            </a:r>
            <a:r>
              <a:rPr lang="en" sz="1800">
                <a:solidFill>
                  <a:schemeClr val="dk1"/>
                </a:solidFill>
                <a:latin typeface="Courier New"/>
                <a:ea typeface="Courier New"/>
                <a:cs typeface="Courier New"/>
                <a:sym typeface="Courier New"/>
              </a:rPr>
              <a:t>vh</a:t>
            </a:r>
            <a:r>
              <a:rPr lang="en" sz="1800">
                <a:solidFill>
                  <a:schemeClr val="dk1"/>
                </a:solidFill>
                <a:latin typeface="Open Sans"/>
                <a:ea typeface="Open Sans"/>
                <a:cs typeface="Open Sans"/>
                <a:sym typeface="Open Sans"/>
              </a:rPr>
              <a:t>, </a:t>
            </a:r>
            <a:r>
              <a:rPr lang="en" sz="1800">
                <a:solidFill>
                  <a:schemeClr val="dk1"/>
                </a:solidFill>
                <a:latin typeface="Courier New"/>
                <a:ea typeface="Courier New"/>
                <a:cs typeface="Courier New"/>
                <a:sym typeface="Courier New"/>
              </a:rPr>
              <a:t>%</a:t>
            </a:r>
            <a:r>
              <a:rPr lang="en" sz="1800">
                <a:solidFill>
                  <a:schemeClr val="dk1"/>
                </a:solidFill>
                <a:latin typeface="Open Sans"/>
                <a:ea typeface="Open Sans"/>
                <a:cs typeface="Open Sans"/>
                <a:sym typeface="Open Sans"/>
              </a:rPr>
              <a:t>, and </a:t>
            </a:r>
            <a:r>
              <a:rPr lang="en" sz="1800">
                <a:solidFill>
                  <a:schemeClr val="dk1"/>
                </a:solidFill>
                <a:latin typeface="Courier New"/>
                <a:ea typeface="Courier New"/>
                <a:cs typeface="Courier New"/>
                <a:sym typeface="Courier New"/>
              </a:rPr>
              <a:t>px</a:t>
            </a:r>
            <a:r>
              <a:rPr lang="en" sz="1800">
                <a:solidFill>
                  <a:schemeClr val="dk1"/>
                </a:solidFill>
                <a:latin typeface="Open Sans"/>
                <a:ea typeface="Open Sans"/>
                <a:cs typeface="Open Sans"/>
                <a:sym typeface="Open Sans"/>
              </a:rPr>
              <a:t>. </a:t>
            </a:r>
            <a:endParaRPr sz="1800">
              <a:latin typeface="Open Sans"/>
              <a:ea typeface="Open Sans"/>
              <a:cs typeface="Open Sans"/>
              <a:sym typeface="Open Sans"/>
            </a:endParaRPr>
          </a:p>
          <a:p>
            <a:pPr indent="0" lvl="0" marL="0" rtl="0" algn="l">
              <a:lnSpc>
                <a:spcPct val="115000"/>
              </a:lnSpc>
              <a:spcBef>
                <a:spcPts val="0"/>
              </a:spcBef>
              <a:spcAft>
                <a:spcPts val="1000"/>
              </a:spcAft>
              <a:buNone/>
            </a:pPr>
            <a:r>
              <a:t/>
            </a:r>
            <a:endParaRPr>
              <a:solidFill>
                <a:srgbClr val="5EA5E5"/>
              </a:solidFill>
              <a:latin typeface="Consolas"/>
              <a:ea typeface="Consolas"/>
              <a:cs typeface="Consolas"/>
              <a:sym typeface="Consolas"/>
            </a:endParaRPr>
          </a:p>
        </p:txBody>
      </p:sp>
      <p:sp>
        <p:nvSpPr>
          <p:cNvPr id="880" name="Google Shape;880;p99"/>
          <p:cNvSpPr txBox="1"/>
          <p:nvPr/>
        </p:nvSpPr>
        <p:spPr>
          <a:xfrm>
            <a:off x="4675900" y="2615875"/>
            <a:ext cx="4345200" cy="42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200">
                <a:solidFill>
                  <a:srgbClr val="5EA5E5"/>
                </a:solidFill>
                <a:latin typeface="Courier New"/>
                <a:ea typeface="Courier New"/>
                <a:cs typeface="Courier New"/>
                <a:sym typeface="Courier New"/>
              </a:rPr>
              <a:t>width</a:t>
            </a:r>
            <a:endParaRPr b="1" sz="2200">
              <a:solidFill>
                <a:srgbClr val="5EA5E5"/>
              </a:solidFill>
              <a:latin typeface="Courier New"/>
              <a:ea typeface="Courier New"/>
              <a:cs typeface="Courier New"/>
              <a:sym typeface="Courier New"/>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Used to specify the width of an element.  Values used in this project vary, and are sized with </a:t>
            </a:r>
            <a:r>
              <a:rPr lang="en" sz="1800">
                <a:solidFill>
                  <a:schemeClr val="dk1"/>
                </a:solidFill>
                <a:latin typeface="Courier New"/>
                <a:ea typeface="Courier New"/>
                <a:cs typeface="Courier New"/>
                <a:sym typeface="Courier New"/>
              </a:rPr>
              <a:t>vw</a:t>
            </a:r>
            <a:r>
              <a:rPr lang="en" sz="1800">
                <a:solidFill>
                  <a:schemeClr val="dk1"/>
                </a:solidFill>
                <a:latin typeface="Open Sans"/>
                <a:ea typeface="Open Sans"/>
                <a:cs typeface="Open Sans"/>
                <a:sym typeface="Open Sans"/>
              </a:rPr>
              <a:t>, </a:t>
            </a:r>
            <a:r>
              <a:rPr lang="en" sz="1800">
                <a:solidFill>
                  <a:schemeClr val="dk1"/>
                </a:solidFill>
                <a:latin typeface="Courier New"/>
                <a:ea typeface="Courier New"/>
                <a:cs typeface="Courier New"/>
                <a:sym typeface="Courier New"/>
              </a:rPr>
              <a:t>%</a:t>
            </a:r>
            <a:r>
              <a:rPr lang="en" sz="1800">
                <a:solidFill>
                  <a:schemeClr val="dk1"/>
                </a:solidFill>
                <a:latin typeface="Open Sans"/>
                <a:ea typeface="Open Sans"/>
                <a:cs typeface="Open Sans"/>
                <a:sym typeface="Open Sans"/>
              </a:rPr>
              <a:t>, and </a:t>
            </a:r>
            <a:r>
              <a:rPr lang="en" sz="1800">
                <a:solidFill>
                  <a:schemeClr val="dk1"/>
                </a:solidFill>
                <a:latin typeface="Courier New"/>
                <a:ea typeface="Courier New"/>
                <a:cs typeface="Courier New"/>
                <a:sym typeface="Courier New"/>
              </a:rPr>
              <a:t>px</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200">
                <a:solidFill>
                  <a:srgbClr val="5EA5E5"/>
                </a:solidFill>
                <a:latin typeface="Courier New"/>
                <a:ea typeface="Courier New"/>
                <a:cs typeface="Courier New"/>
                <a:sym typeface="Courier New"/>
              </a:rPr>
              <a:t>color</a:t>
            </a:r>
            <a:endParaRPr b="1" sz="2200">
              <a:solidFill>
                <a:srgbClr val="5EA5E5"/>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 sz="1800">
                <a:solidFill>
                  <a:schemeClr val="dk1"/>
                </a:solidFill>
                <a:latin typeface="Open Sans"/>
                <a:ea typeface="Open Sans"/>
                <a:cs typeface="Open Sans"/>
                <a:sym typeface="Open Sans"/>
              </a:rPr>
              <a:t>Used to specify the color of text. Values were declared in named css colors and hexidemical. </a:t>
            </a:r>
            <a:endParaRPr b="1" sz="1800">
              <a:solidFill>
                <a:srgbClr val="5EA5E5"/>
              </a:solidFill>
              <a:latin typeface="Open Sans"/>
              <a:ea typeface="Open Sans"/>
              <a:cs typeface="Open Sans"/>
              <a:sym typeface="Open Sans"/>
            </a:endParaRPr>
          </a:p>
        </p:txBody>
      </p:sp>
      <p:sp>
        <p:nvSpPr>
          <p:cNvPr id="881" name="Google Shape;881;p99"/>
          <p:cNvSpPr txBox="1"/>
          <p:nvPr/>
        </p:nvSpPr>
        <p:spPr>
          <a:xfrm>
            <a:off x="1090650" y="1478200"/>
            <a:ext cx="6962700" cy="92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There are many CSS properties. Important ones used in this project are: </a:t>
            </a:r>
            <a:endParaRPr sz="2200">
              <a:solidFill>
                <a:schemeClr val="dk1"/>
              </a:solidFill>
              <a:latin typeface="Open Sans"/>
              <a:ea typeface="Open Sans"/>
              <a:cs typeface="Open Sans"/>
              <a:sym typeface="Open Sans"/>
            </a:endParaRPr>
          </a:p>
        </p:txBody>
      </p:sp>
      <p:sp>
        <p:nvSpPr>
          <p:cNvPr id="882" name="Google Shape;882;p99"/>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CSS Properties in This Project</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00"/>
          <p:cNvSpPr txBox="1"/>
          <p:nvPr>
            <p:ph idx="1" type="body"/>
          </p:nvPr>
        </p:nvSpPr>
        <p:spPr>
          <a:xfrm>
            <a:off x="662525" y="3705125"/>
            <a:ext cx="7816800" cy="26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There are many ways to specify colors in CSS. Two ways that we do so in this project are: </a:t>
            </a:r>
            <a:endParaRPr sz="2200"/>
          </a:p>
          <a:p>
            <a:pPr indent="-368300" lvl="0" marL="457200" rtl="0" algn="l">
              <a:lnSpc>
                <a:spcPct val="115000"/>
              </a:lnSpc>
              <a:spcBef>
                <a:spcPts val="1000"/>
              </a:spcBef>
              <a:spcAft>
                <a:spcPts val="0"/>
              </a:spcAft>
              <a:buSzPts val="2200"/>
              <a:buChar char="●"/>
            </a:pPr>
            <a:r>
              <a:rPr lang="en" sz="2200"/>
              <a:t>Named colors (like blue and red) - a fun site to visit is </a:t>
            </a:r>
            <a:r>
              <a:rPr b="1" lang="en" sz="2200"/>
              <a:t>www.colors.commutercreative.com</a:t>
            </a:r>
            <a:endParaRPr b="1" sz="2200"/>
          </a:p>
          <a:p>
            <a:pPr indent="-368300" lvl="0" marL="457200" rtl="0" algn="l">
              <a:lnSpc>
                <a:spcPct val="150000"/>
              </a:lnSpc>
              <a:spcBef>
                <a:spcPts val="1000"/>
              </a:spcBef>
              <a:spcAft>
                <a:spcPts val="0"/>
              </a:spcAft>
              <a:buSzPts val="2200"/>
              <a:buChar char="●"/>
            </a:pPr>
            <a:r>
              <a:rPr lang="en" sz="2200"/>
              <a:t>Hexadecimal - 6 character color codes such as </a:t>
            </a:r>
            <a:r>
              <a:rPr lang="en" sz="2200">
                <a:latin typeface="Courier New"/>
                <a:ea typeface="Courier New"/>
                <a:cs typeface="Courier New"/>
                <a:sym typeface="Courier New"/>
              </a:rPr>
              <a:t>#123abc</a:t>
            </a:r>
            <a:endParaRPr sz="22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 sz="2400"/>
              <a:t> </a:t>
            </a:r>
            <a:endParaRPr sz="2400"/>
          </a:p>
        </p:txBody>
      </p:sp>
      <p:sp>
        <p:nvSpPr>
          <p:cNvPr id="888" name="Google Shape;888;p10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9" name="Google Shape;889;p100"/>
          <p:cNvPicPr preferRelativeResize="0"/>
          <p:nvPr/>
        </p:nvPicPr>
        <p:blipFill>
          <a:blip r:embed="rId3">
            <a:alphaModFix/>
          </a:blip>
          <a:stretch>
            <a:fillRect/>
          </a:stretch>
        </p:blipFill>
        <p:spPr>
          <a:xfrm>
            <a:off x="3443788" y="1317925"/>
            <a:ext cx="2256476" cy="2256475"/>
          </a:xfrm>
          <a:prstGeom prst="rect">
            <a:avLst/>
          </a:prstGeom>
          <a:noFill/>
          <a:ln>
            <a:noFill/>
          </a:ln>
        </p:spPr>
      </p:pic>
      <p:sp>
        <p:nvSpPr>
          <p:cNvPr id="890" name="Google Shape;890;p100"/>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CSS Colors</a:t>
            </a:r>
            <a:endParaRPr sz="3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0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101"/>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Just like that, you have a deployed website where anyone on the internet can find you and your work!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In the next section, we'll cover some optional customizations that you can do now (if there's time) or whenever you want! </a:t>
            </a:r>
            <a:endParaRPr b="1" sz="3000">
              <a:solidFill>
                <a:schemeClr val="lt1"/>
              </a:solidFill>
              <a:latin typeface="Open Sans"/>
              <a:ea typeface="Open Sans"/>
              <a:cs typeface="Open Sans"/>
              <a:sym typeface="Open Sans"/>
            </a:endParaRPr>
          </a:p>
        </p:txBody>
      </p:sp>
      <p:sp>
        <p:nvSpPr>
          <p:cNvPr id="897" name="Google Shape;897;p10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pic>
        <p:nvPicPr>
          <p:cNvPr id="902" name="Google Shape;902;p102"/>
          <p:cNvPicPr preferRelativeResize="0"/>
          <p:nvPr/>
        </p:nvPicPr>
        <p:blipFill>
          <a:blip r:embed="rId3">
            <a:alphaModFix/>
          </a:blip>
          <a:stretch>
            <a:fillRect/>
          </a:stretch>
        </p:blipFill>
        <p:spPr>
          <a:xfrm>
            <a:off x="1742350" y="4369883"/>
            <a:ext cx="390525" cy="228600"/>
          </a:xfrm>
          <a:prstGeom prst="rect">
            <a:avLst/>
          </a:prstGeom>
          <a:noFill/>
          <a:ln>
            <a:noFill/>
          </a:ln>
        </p:spPr>
      </p:pic>
      <p:sp>
        <p:nvSpPr>
          <p:cNvPr id="903" name="Google Shape;903;p10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03"/>
          <p:cNvSpPr txBox="1"/>
          <p:nvPr/>
        </p:nvSpPr>
        <p:spPr>
          <a:xfrm>
            <a:off x="329100" y="1720850"/>
            <a:ext cx="8485800" cy="28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Use the CSS below to change the color of the Font Awesome contact icons you added at the bottom of the page. Add some more icons that link to your Twitter, Github, Instagram, or whatever you like! </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909" name="Google Shape;909;p103"/>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Optional Customization</a:t>
            </a:r>
            <a:r>
              <a:rPr lang="en" sz="3000">
                <a:solidFill>
                  <a:schemeClr val="dk1"/>
                </a:solidFill>
              </a:rPr>
              <a:t> I</a:t>
            </a:r>
            <a:endParaRPr sz="3000"/>
          </a:p>
        </p:txBody>
      </p:sp>
      <p:pic>
        <p:nvPicPr>
          <p:cNvPr id="910" name="Google Shape;910;p103"/>
          <p:cNvPicPr preferRelativeResize="0"/>
          <p:nvPr/>
        </p:nvPicPr>
        <p:blipFill>
          <a:blip r:embed="rId3">
            <a:alphaModFix/>
          </a:blip>
          <a:stretch>
            <a:fillRect/>
          </a:stretch>
        </p:blipFill>
        <p:spPr>
          <a:xfrm>
            <a:off x="1819388" y="3975550"/>
            <a:ext cx="5505275" cy="1611300"/>
          </a:xfrm>
          <a:prstGeom prst="rect">
            <a:avLst/>
          </a:prstGeom>
          <a:noFill/>
          <a:ln cap="flat" cmpd="sng" w="19050">
            <a:solidFill>
              <a:srgbClr val="000000"/>
            </a:solidFill>
            <a:prstDash val="solid"/>
            <a:round/>
            <a:headEnd len="sm" w="sm" type="none"/>
            <a:tailEnd len="sm" w="sm" type="none"/>
          </a:ln>
        </p:spPr>
      </p:pic>
      <p:sp>
        <p:nvSpPr>
          <p:cNvPr id="911" name="Google Shape;911;p10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04"/>
          <p:cNvSpPr txBox="1"/>
          <p:nvPr/>
        </p:nvSpPr>
        <p:spPr>
          <a:xfrm>
            <a:off x="770100" y="1644650"/>
            <a:ext cx="7603800" cy="28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dk1"/>
                </a:solidFill>
                <a:latin typeface="Open Sans"/>
                <a:ea typeface="Open Sans"/>
                <a:cs typeface="Open Sans"/>
                <a:sym typeface="Open Sans"/>
              </a:rPr>
              <a:t>Add </a:t>
            </a:r>
            <a:r>
              <a:rPr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tags around the </a:t>
            </a:r>
            <a:r>
              <a:rPr lang="en" sz="2200">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that list your projects. Set the </a:t>
            </a:r>
            <a:r>
              <a:rPr lang="en" sz="2200">
                <a:solidFill>
                  <a:schemeClr val="dk1"/>
                </a:solidFill>
                <a:latin typeface="Consolas"/>
                <a:ea typeface="Consolas"/>
                <a:cs typeface="Consolas"/>
                <a:sym typeface="Consolas"/>
              </a:rPr>
              <a:t>href</a:t>
            </a:r>
            <a:r>
              <a:rPr lang="en" sz="2200">
                <a:solidFill>
                  <a:schemeClr val="dk1"/>
                </a:solidFill>
                <a:latin typeface="Open Sans"/>
                <a:ea typeface="Open Sans"/>
                <a:cs typeface="Open Sans"/>
                <a:sym typeface="Open Sans"/>
              </a:rPr>
              <a:t> attribute to the URL where your project is stored (Github, etc). </a:t>
            </a:r>
            <a:endParaRPr sz="2200">
              <a:solidFill>
                <a:schemeClr val="dk1"/>
              </a:solidFill>
              <a:latin typeface="Open Sans"/>
              <a:ea typeface="Open Sans"/>
              <a:cs typeface="Open Sans"/>
              <a:sym typeface="Open Sans"/>
            </a:endParaRPr>
          </a:p>
        </p:txBody>
      </p:sp>
      <p:sp>
        <p:nvSpPr>
          <p:cNvPr id="917" name="Google Shape;917;p104"/>
          <p:cNvSpPr txBox="1"/>
          <p:nvPr>
            <p:ph type="title"/>
          </p:nvPr>
        </p:nvSpPr>
        <p:spPr>
          <a:xfrm>
            <a:off x="292063" y="647750"/>
            <a:ext cx="85599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Optional Customization II</a:t>
            </a:r>
            <a:endParaRPr sz="3000"/>
          </a:p>
        </p:txBody>
      </p:sp>
      <p:pic>
        <p:nvPicPr>
          <p:cNvPr id="918" name="Google Shape;918;p104"/>
          <p:cNvPicPr preferRelativeResize="0"/>
          <p:nvPr/>
        </p:nvPicPr>
        <p:blipFill>
          <a:blip r:embed="rId3">
            <a:alphaModFix/>
          </a:blip>
          <a:stretch>
            <a:fillRect/>
          </a:stretch>
        </p:blipFill>
        <p:spPr>
          <a:xfrm>
            <a:off x="1389000" y="3288550"/>
            <a:ext cx="6365999" cy="3019624"/>
          </a:xfrm>
          <a:prstGeom prst="rect">
            <a:avLst/>
          </a:prstGeom>
          <a:noFill/>
          <a:ln cap="flat" cmpd="sng" w="19050">
            <a:solidFill>
              <a:srgbClr val="000000"/>
            </a:solidFill>
            <a:prstDash val="solid"/>
            <a:round/>
            <a:headEnd len="sm" w="sm" type="none"/>
            <a:tailEnd len="sm" w="sm" type="none"/>
          </a:ln>
        </p:spPr>
      </p:pic>
      <p:sp>
        <p:nvSpPr>
          <p:cNvPr id="919" name="Google Shape;919;p10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05"/>
          <p:cNvSpPr txBox="1"/>
          <p:nvPr/>
        </p:nvSpPr>
        <p:spPr>
          <a:xfrm>
            <a:off x="161550" y="10323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r>
              <a:rPr b="1" i="1" lang="en" sz="3000">
                <a:solidFill>
                  <a:srgbClr val="353535"/>
                </a:solidFill>
                <a:latin typeface="Open Sans"/>
                <a:ea typeface="Open Sans"/>
                <a:cs typeface="Open Sans"/>
                <a:sym typeface="Open Sans"/>
              </a:rPr>
              <a:t>...</a:t>
            </a:r>
            <a:endParaRPr b="1" i="1" sz="3000">
              <a:solidFill>
                <a:srgbClr val="353535"/>
              </a:solidFill>
              <a:latin typeface="Open Sans"/>
              <a:ea typeface="Open Sans"/>
              <a:cs typeface="Open Sans"/>
              <a:sym typeface="Open Sans"/>
            </a:endParaRPr>
          </a:p>
        </p:txBody>
      </p:sp>
      <p:grpSp>
        <p:nvGrpSpPr>
          <p:cNvPr id="925" name="Google Shape;925;p105"/>
          <p:cNvGrpSpPr/>
          <p:nvPr/>
        </p:nvGrpSpPr>
        <p:grpSpPr>
          <a:xfrm>
            <a:off x="659025" y="2324688"/>
            <a:ext cx="7907550" cy="752400"/>
            <a:chOff x="876675" y="2031588"/>
            <a:chExt cx="7907550" cy="752400"/>
          </a:xfrm>
        </p:grpSpPr>
        <p:sp>
          <p:nvSpPr>
            <p:cNvPr id="926" name="Google Shape;926;p105"/>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27" name="Google Shape;927;p105"/>
            <p:cNvSpPr txBox="1"/>
            <p:nvPr/>
          </p:nvSpPr>
          <p:spPr>
            <a:xfrm>
              <a:off x="1714725" y="2031588"/>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HTML creates the skeleton of every website. </a:t>
              </a:r>
              <a:endParaRPr sz="2200">
                <a:solidFill>
                  <a:srgbClr val="353535"/>
                </a:solidFill>
                <a:latin typeface="Open Sans"/>
                <a:ea typeface="Open Sans"/>
                <a:cs typeface="Open Sans"/>
                <a:sym typeface="Open Sans"/>
              </a:endParaRPr>
            </a:p>
          </p:txBody>
        </p:sp>
      </p:grpSp>
      <p:grpSp>
        <p:nvGrpSpPr>
          <p:cNvPr id="928" name="Google Shape;928;p105"/>
          <p:cNvGrpSpPr/>
          <p:nvPr/>
        </p:nvGrpSpPr>
        <p:grpSpPr>
          <a:xfrm>
            <a:off x="659025" y="3569975"/>
            <a:ext cx="8075850" cy="752400"/>
            <a:chOff x="876675" y="3397975"/>
            <a:chExt cx="8075850" cy="752400"/>
          </a:xfrm>
        </p:grpSpPr>
        <p:sp>
          <p:nvSpPr>
            <p:cNvPr id="929" name="Google Shape;929;p105"/>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30" name="Google Shape;930;p105"/>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CSS styles HTML elements. </a:t>
              </a:r>
              <a:endParaRPr sz="2200">
                <a:solidFill>
                  <a:srgbClr val="353535"/>
                </a:solidFill>
                <a:latin typeface="Open Sans"/>
                <a:ea typeface="Open Sans"/>
                <a:cs typeface="Open Sans"/>
                <a:sym typeface="Open Sans"/>
              </a:endParaRPr>
            </a:p>
          </p:txBody>
        </p:sp>
      </p:grpSp>
      <p:grpSp>
        <p:nvGrpSpPr>
          <p:cNvPr id="931" name="Google Shape;931;p105"/>
          <p:cNvGrpSpPr/>
          <p:nvPr/>
        </p:nvGrpSpPr>
        <p:grpSpPr>
          <a:xfrm>
            <a:off x="659025" y="4925000"/>
            <a:ext cx="8283150" cy="1028100"/>
            <a:chOff x="876675" y="4683200"/>
            <a:chExt cx="8283150" cy="1028100"/>
          </a:xfrm>
        </p:grpSpPr>
        <p:sp>
          <p:nvSpPr>
            <p:cNvPr id="932" name="Google Shape;932;p105"/>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33" name="Google Shape;933;p105"/>
            <p:cNvSpPr txBox="1"/>
            <p:nvPr/>
          </p:nvSpPr>
          <p:spPr>
            <a:xfrm>
              <a:off x="1714725" y="4683200"/>
              <a:ext cx="74451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Deploying your website makes it available for others to see by navigating to your address!  </a:t>
              </a:r>
              <a:endParaRPr sz="2200">
                <a:solidFill>
                  <a:srgbClr val="353535"/>
                </a:solidFill>
                <a:latin typeface="Open Sans"/>
                <a:ea typeface="Open Sans"/>
                <a:cs typeface="Open Sans"/>
                <a:sym typeface="Open Sans"/>
              </a:endParaRPr>
            </a:p>
          </p:txBody>
        </p:sp>
      </p:grpSp>
      <p:sp>
        <p:nvSpPr>
          <p:cNvPr id="934" name="Google Shape;934;p10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06"/>
          <p:cNvSpPr/>
          <p:nvPr/>
        </p:nvSpPr>
        <p:spPr>
          <a:xfrm>
            <a:off x="877950" y="4201225"/>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940" name="Google Shape;940;p106"/>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Open Sans"/>
                <a:ea typeface="Open Sans"/>
                <a:cs typeface="Open Sans"/>
                <a:sym typeface="Open Sans"/>
              </a:rPr>
              <a:t>We created a fun quiz to test your knowledge and see what you learned from this workshop.  </a:t>
            </a:r>
            <a:endParaRPr sz="2200">
              <a:solidFill>
                <a:schemeClr val="lt1"/>
              </a:solidFill>
              <a:latin typeface="Open Sans"/>
              <a:ea typeface="Open Sans"/>
              <a:cs typeface="Open Sans"/>
              <a:sym typeface="Open Sans"/>
            </a:endParaRPr>
          </a:p>
        </p:txBody>
      </p:sp>
      <p:sp>
        <p:nvSpPr>
          <p:cNvPr id="941" name="Google Shape;941;p106"/>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What did you learn today?</a:t>
            </a:r>
            <a:endParaRPr b="1" sz="3000">
              <a:solidFill>
                <a:schemeClr val="lt1"/>
              </a:solidFill>
              <a:latin typeface="Open Sans"/>
              <a:ea typeface="Open Sans"/>
              <a:cs typeface="Open Sans"/>
              <a:sym typeface="Open Sans"/>
            </a:endParaRPr>
          </a:p>
        </p:txBody>
      </p:sp>
      <p:sp>
        <p:nvSpPr>
          <p:cNvPr id="942" name="Google Shape;942;p10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id="947" name="Google Shape;947;p107"/>
          <p:cNvPicPr preferRelativeResize="0"/>
          <p:nvPr/>
        </p:nvPicPr>
        <p:blipFill>
          <a:blip r:embed="rId3">
            <a:alphaModFix/>
          </a:blip>
          <a:stretch>
            <a:fillRect/>
          </a:stretch>
        </p:blipFill>
        <p:spPr>
          <a:xfrm>
            <a:off x="1754650" y="5471308"/>
            <a:ext cx="390525" cy="228600"/>
          </a:xfrm>
          <a:prstGeom prst="rect">
            <a:avLst/>
          </a:prstGeom>
          <a:noFill/>
          <a:ln>
            <a:noFill/>
          </a:ln>
        </p:spPr>
      </p:pic>
      <p:sp>
        <p:nvSpPr>
          <p:cNvPr id="948" name="Google Shape;948;p10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Make an Account on Glitch</a:t>
            </a:r>
            <a:endParaRPr sz="3000"/>
          </a:p>
        </p:txBody>
      </p:sp>
      <p:sp>
        <p:nvSpPr>
          <p:cNvPr id="204" name="Google Shape;204;p27"/>
          <p:cNvSpPr txBox="1"/>
          <p:nvPr/>
        </p:nvSpPr>
        <p:spPr>
          <a:xfrm>
            <a:off x="4483225" y="4811975"/>
            <a:ext cx="4558500" cy="189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p:txBody>
      </p:sp>
      <p:pic>
        <p:nvPicPr>
          <p:cNvPr id="205" name="Google Shape;205;p27"/>
          <p:cNvPicPr preferRelativeResize="0"/>
          <p:nvPr/>
        </p:nvPicPr>
        <p:blipFill rotWithShape="1">
          <a:blip r:embed="rId3">
            <a:alphaModFix/>
          </a:blip>
          <a:srcRect b="17614" l="0" r="0" t="0"/>
          <a:stretch/>
        </p:blipFill>
        <p:spPr>
          <a:xfrm>
            <a:off x="1547953" y="3433744"/>
            <a:ext cx="6048101" cy="2890331"/>
          </a:xfrm>
          <a:prstGeom prst="rect">
            <a:avLst/>
          </a:prstGeom>
          <a:noFill/>
          <a:ln cap="flat" cmpd="sng" w="19050">
            <a:solidFill>
              <a:srgbClr val="000000"/>
            </a:solidFill>
            <a:prstDash val="solid"/>
            <a:round/>
            <a:headEnd len="sm" w="sm" type="none"/>
            <a:tailEnd len="sm" w="sm" type="none"/>
          </a:ln>
        </p:spPr>
      </p:pic>
      <p:sp>
        <p:nvSpPr>
          <p:cNvPr id="206" name="Google Shape;206;p27"/>
          <p:cNvSpPr txBox="1"/>
          <p:nvPr/>
        </p:nvSpPr>
        <p:spPr>
          <a:xfrm>
            <a:off x="737250" y="1549225"/>
            <a:ext cx="7669500" cy="1893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Go to </a:t>
            </a:r>
            <a:r>
              <a:rPr b="1" lang="en" sz="2200" u="sng">
                <a:solidFill>
                  <a:srgbClr val="5EA5E5"/>
                </a:solidFill>
                <a:latin typeface="Open Sans"/>
                <a:ea typeface="Open Sans"/>
                <a:cs typeface="Open Sans"/>
                <a:sym typeface="Open Sans"/>
              </a:rPr>
              <a:t>Glitch.com</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In the upper right hand corner, click </a:t>
            </a:r>
            <a:r>
              <a:rPr b="1" lang="en" sz="2200">
                <a:solidFill>
                  <a:srgbClr val="5EA5E5"/>
                </a:solidFill>
                <a:latin typeface="Open Sans"/>
                <a:ea typeface="Open Sans"/>
                <a:cs typeface="Open Sans"/>
                <a:sym typeface="Open Sans"/>
              </a:rPr>
              <a:t>Sign in</a:t>
            </a:r>
            <a:endParaRPr b="1"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Sign in with Facebook</a:t>
            </a:r>
            <a:r>
              <a:rPr lang="en" sz="2200">
                <a:solidFill>
                  <a:schemeClr val="dk1"/>
                </a:solidFill>
                <a:latin typeface="Open Sans"/>
                <a:ea typeface="Open Sans"/>
                <a:cs typeface="Open Sans"/>
                <a:sym typeface="Open Sans"/>
              </a:rPr>
              <a:t> or </a:t>
            </a:r>
            <a:r>
              <a:rPr b="1" lang="en" sz="2200">
                <a:solidFill>
                  <a:srgbClr val="5EA5E5"/>
                </a:solidFill>
                <a:latin typeface="Open Sans"/>
                <a:ea typeface="Open Sans"/>
                <a:cs typeface="Open Sans"/>
                <a:sym typeface="Open Sans"/>
              </a:rPr>
              <a:t>Sign in with GitHub</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1800">
              <a:solidFill>
                <a:schemeClr val="dk1"/>
              </a:solidFill>
              <a:latin typeface="Open Sans"/>
              <a:ea typeface="Open Sans"/>
              <a:cs typeface="Open Sans"/>
              <a:sym typeface="Open Sans"/>
            </a:endParaRPr>
          </a:p>
        </p:txBody>
      </p:sp>
      <p:sp>
        <p:nvSpPr>
          <p:cNvPr id="207" name="Google Shape;207;p27"/>
          <p:cNvSpPr/>
          <p:nvPr/>
        </p:nvSpPr>
        <p:spPr>
          <a:xfrm>
            <a:off x="5750825" y="4298025"/>
            <a:ext cx="1032000" cy="51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08"/>
          <p:cNvSpPr txBox="1"/>
          <p:nvPr/>
        </p:nvSpPr>
        <p:spPr>
          <a:xfrm>
            <a:off x="161550" y="6458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Keep Learning: Practice Problems for later.</a:t>
            </a:r>
            <a:endParaRPr b="1" sz="3000">
              <a:solidFill>
                <a:srgbClr val="353535"/>
              </a:solidFill>
              <a:latin typeface="Open Sans"/>
              <a:ea typeface="Open Sans"/>
              <a:cs typeface="Open Sans"/>
              <a:sym typeface="Open Sans"/>
            </a:endParaRPr>
          </a:p>
        </p:txBody>
      </p:sp>
      <p:grpSp>
        <p:nvGrpSpPr>
          <p:cNvPr id="954" name="Google Shape;954;p108"/>
          <p:cNvGrpSpPr/>
          <p:nvPr/>
        </p:nvGrpSpPr>
        <p:grpSpPr>
          <a:xfrm>
            <a:off x="1504782" y="1821850"/>
            <a:ext cx="6134446" cy="2500425"/>
            <a:chOff x="270670" y="1861975"/>
            <a:chExt cx="3993000" cy="2500425"/>
          </a:xfrm>
        </p:grpSpPr>
        <p:sp>
          <p:nvSpPr>
            <p:cNvPr id="955" name="Google Shape;955;p108"/>
            <p:cNvSpPr txBox="1"/>
            <p:nvPr/>
          </p:nvSpPr>
          <p:spPr>
            <a:xfrm>
              <a:off x="371427" y="2971300"/>
              <a:ext cx="3686700" cy="13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Check out fonts.google.com to add fonts to your website and learn more about them!</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b="1"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p:txBody>
        </p:sp>
        <p:sp>
          <p:nvSpPr>
            <p:cNvPr id="956" name="Google Shape;956;p108"/>
            <p:cNvSpPr/>
            <p:nvPr/>
          </p:nvSpPr>
          <p:spPr>
            <a:xfrm>
              <a:off x="270670" y="1861975"/>
              <a:ext cx="3993000" cy="838800"/>
            </a:xfrm>
            <a:prstGeom prst="rect">
              <a:avLst/>
            </a:prstGeom>
            <a:solidFill>
              <a:srgbClr val="FFFFFF"/>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#1: Add Fonts</a:t>
              </a:r>
              <a:endParaRPr b="1" i="1" sz="2800">
                <a:solidFill>
                  <a:srgbClr val="353535"/>
                </a:solidFill>
                <a:latin typeface="Open Sans"/>
                <a:ea typeface="Open Sans"/>
                <a:cs typeface="Open Sans"/>
                <a:sym typeface="Open Sans"/>
              </a:endParaRPr>
            </a:p>
          </p:txBody>
        </p:sp>
      </p:grpSp>
      <p:sp>
        <p:nvSpPr>
          <p:cNvPr id="957" name="Google Shape;957;p10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58" name="Google Shape;958;p108"/>
          <p:cNvGrpSpPr/>
          <p:nvPr/>
        </p:nvGrpSpPr>
        <p:grpSpPr>
          <a:xfrm>
            <a:off x="1504782" y="4478100"/>
            <a:ext cx="6134446" cy="2500425"/>
            <a:chOff x="270670" y="1861975"/>
            <a:chExt cx="3993000" cy="2500425"/>
          </a:xfrm>
        </p:grpSpPr>
        <p:sp>
          <p:nvSpPr>
            <p:cNvPr id="959" name="Google Shape;959;p108"/>
            <p:cNvSpPr txBox="1"/>
            <p:nvPr/>
          </p:nvSpPr>
          <p:spPr>
            <a:xfrm>
              <a:off x="371427" y="2971300"/>
              <a:ext cx="3686700" cy="13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Purchase a domain and set it up to redirect to your site.  </a:t>
              </a:r>
              <a:endParaRPr b="1"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b="1"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p:txBody>
        </p:sp>
        <p:sp>
          <p:nvSpPr>
            <p:cNvPr id="960" name="Google Shape;960;p108"/>
            <p:cNvSpPr/>
            <p:nvPr/>
          </p:nvSpPr>
          <p:spPr>
            <a:xfrm>
              <a:off x="270670" y="1861975"/>
              <a:ext cx="3993000" cy="838800"/>
            </a:xfrm>
            <a:prstGeom prst="rect">
              <a:avLst/>
            </a:prstGeom>
            <a:solidFill>
              <a:srgbClr val="FFFFFF"/>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#2: Custom Domain</a:t>
              </a:r>
              <a:endParaRPr b="1" i="1" sz="2800">
                <a:solidFill>
                  <a:srgbClr val="353535"/>
                </a:solidFill>
                <a:latin typeface="Open Sans"/>
                <a:ea typeface="Open Sans"/>
                <a:cs typeface="Open Sans"/>
                <a:sym typeface="Open Sans"/>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0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109"/>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967" name="Google Shape;967;p109"/>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968" name="Google Shape;968;p109"/>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10"/>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
        <p:nvSpPr>
          <p:cNvPr id="974" name="Google Shape;974;p11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